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07" r:id="rId1"/>
  </p:sldMasterIdLst>
  <p:sldIdLst>
    <p:sldId id="257" r:id="rId2"/>
    <p:sldId id="269" r:id="rId3"/>
    <p:sldId id="261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e-IL"/>
              <a:t>פילוח גילאי</a:t>
            </a:r>
          </a:p>
        </c:rich>
      </c:tx>
      <c:layout>
        <c:manualLayout>
          <c:xMode val="edge"/>
          <c:yMode val="edge"/>
          <c:x val="0.17973152669744008"/>
          <c:y val="5.34808619051504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title>
    <c:autoTitleDeleted val="0"/>
    <c:plotArea>
      <c:layout>
        <c:manualLayout>
          <c:layoutTarget val="inner"/>
          <c:xMode val="edge"/>
          <c:yMode val="edge"/>
          <c:x val="7.6719602689112681E-2"/>
          <c:y val="0.2567418258766308"/>
          <c:w val="0.79570234304385024"/>
          <c:h val="0.605021726600148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גיליון1!$D$5:$D$7</c:f>
              <c:strCache>
                <c:ptCount val="3"/>
                <c:pt idx="0">
                  <c:v>0-18</c:v>
                </c:pt>
                <c:pt idx="1">
                  <c:v>19-64</c:v>
                </c:pt>
                <c:pt idx="2">
                  <c:v>64 ומעלה</c:v>
                </c:pt>
              </c:strCache>
            </c:strRef>
          </c:cat>
          <c:val>
            <c:numRef>
              <c:f>גיליון1!$E$5:$E$7</c:f>
              <c:numCache>
                <c:formatCode>0%</c:formatCode>
                <c:ptCount val="3"/>
                <c:pt idx="0">
                  <c:v>0.3</c:v>
                </c:pt>
                <c:pt idx="1">
                  <c:v>0.5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11-4B8D-9E91-BC6504895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9238120"/>
        <c:axId val="429240280"/>
      </c:barChart>
      <c:catAx>
        <c:axId val="42923812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429240280"/>
        <c:crosses val="autoZero"/>
        <c:auto val="1"/>
        <c:lblAlgn val="ctr"/>
        <c:lblOffset val="100"/>
        <c:noMultiLvlLbl val="0"/>
      </c:catAx>
      <c:valAx>
        <c:axId val="429240280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42923812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e-IL"/>
              <a:t>פילוח תעסוקתי</a:t>
            </a:r>
          </a:p>
          <a:p>
            <a:pPr>
              <a:defRPr/>
            </a:pPr>
            <a:endParaRPr lang="he-IL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גיליון1!$H$7:$H$13</c:f>
              <c:strCache>
                <c:ptCount val="7"/>
                <c:pt idx="0">
                  <c:v>פנסיונרים</c:v>
                </c:pt>
                <c:pt idx="1">
                  <c:v>רפואה</c:v>
                </c:pt>
                <c:pt idx="2">
                  <c:v>תיירות</c:v>
                </c:pt>
                <c:pt idx="3">
                  <c:v>חינוך</c:v>
                </c:pt>
                <c:pt idx="4">
                  <c:v>ביטחון</c:v>
                </c:pt>
                <c:pt idx="5">
                  <c:v>הייטק</c:v>
                </c:pt>
                <c:pt idx="6">
                  <c:v>מקצועות חופשייםכגון: איכות סביבה, אדריכלות נוף, צמ"ה וכו)</c:v>
                </c:pt>
              </c:strCache>
            </c:strRef>
          </c:cat>
          <c:val>
            <c:numRef>
              <c:f>גיליון1!$I$7:$I$13</c:f>
              <c:numCache>
                <c:formatCode>0%</c:formatCode>
                <c:ptCount val="7"/>
                <c:pt idx="0">
                  <c:v>0.1</c:v>
                </c:pt>
                <c:pt idx="1">
                  <c:v>0.12</c:v>
                </c:pt>
                <c:pt idx="2">
                  <c:v>0.15</c:v>
                </c:pt>
                <c:pt idx="3">
                  <c:v>0.15</c:v>
                </c:pt>
                <c:pt idx="4">
                  <c:v>0.15</c:v>
                </c:pt>
                <c:pt idx="5">
                  <c:v>0.15</c:v>
                </c:pt>
                <c:pt idx="6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8A-4EE0-ABA8-46F9D1848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26204752"/>
        <c:axId val="526201152"/>
      </c:barChart>
      <c:catAx>
        <c:axId val="52620475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526201152"/>
        <c:crosses val="autoZero"/>
        <c:auto val="1"/>
        <c:lblAlgn val="ctr"/>
        <c:lblOffset val="100"/>
        <c:noMultiLvlLbl val="0"/>
      </c:catAx>
      <c:valAx>
        <c:axId val="526201152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526204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e-IL" dirty="0"/>
              <a:t>פילוח גילאי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גיליון1!$I$7</c:f>
              <c:strCache>
                <c:ptCount val="1"/>
                <c:pt idx="0">
                  <c:v>0-18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גיליון1!$J$7</c:f>
              <c:numCache>
                <c:formatCode>0%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4B-42CA-837F-D53A5E045F93}"/>
            </c:ext>
          </c:extLst>
        </c:ser>
        <c:ser>
          <c:idx val="1"/>
          <c:order val="1"/>
          <c:tx>
            <c:strRef>
              <c:f>גיליון1!$I$8</c:f>
              <c:strCache>
                <c:ptCount val="1"/>
                <c:pt idx="0">
                  <c:v>30-64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גיליון1!$J$8</c:f>
              <c:numCache>
                <c:formatCode>0%</c:formatCode>
                <c:ptCount val="1"/>
                <c:pt idx="0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4B-42CA-837F-D53A5E045F93}"/>
            </c:ext>
          </c:extLst>
        </c:ser>
        <c:ser>
          <c:idx val="2"/>
          <c:order val="2"/>
          <c:tx>
            <c:strRef>
              <c:f>גיליון1!$I$9</c:f>
              <c:strCache>
                <c:ptCount val="1"/>
                <c:pt idx="0">
                  <c:v>19-30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גיליון1!$J$9</c:f>
              <c:numCache>
                <c:formatCode>0%</c:formatCode>
                <c:ptCount val="1"/>
                <c:pt idx="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4B-42CA-837F-D53A5E045F93}"/>
            </c:ext>
          </c:extLst>
        </c:ser>
        <c:ser>
          <c:idx val="3"/>
          <c:order val="3"/>
          <c:tx>
            <c:strRef>
              <c:f>גיליון1!$I$10</c:f>
              <c:strCache>
                <c:ptCount val="1"/>
                <c:pt idx="0">
                  <c:v>65 ומעלה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val>
            <c:numRef>
              <c:f>גיליון1!$J$10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4B-42CA-837F-D53A5E045F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1265240"/>
        <c:axId val="531265600"/>
      </c:barChart>
      <c:catAx>
        <c:axId val="531265240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531265600"/>
        <c:crosses val="autoZero"/>
        <c:auto val="1"/>
        <c:lblAlgn val="ctr"/>
        <c:lblOffset val="100"/>
        <c:noMultiLvlLbl val="0"/>
      </c:catAx>
      <c:valAx>
        <c:axId val="53126560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531265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2613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ותרת ו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597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ציטוט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70559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5166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כרטיס שם עם ציטו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20180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נכון או לא נכו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0662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278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6370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226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6484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0116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912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8157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4570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7582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7939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0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8449E71-0101-854C-6C6E-1A1A65FC4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-14189"/>
            <a:ext cx="12192000" cy="6872189"/>
          </a:xfrm>
        </p:spPr>
        <p:txBody>
          <a:bodyPr>
            <a:normAutofit/>
          </a:bodyPr>
          <a:lstStyle/>
          <a:p>
            <a:r>
              <a:rPr lang="he-IL" sz="2800" b="1" u="sng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בס"ד</a:t>
            </a:r>
          </a:p>
          <a:p>
            <a:endParaRPr lang="he-IL" sz="2800" b="1" u="sng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     שם הפרויקט: חיזוק השייכות ,הלכידות 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               ורמת הקהילתיות היישובית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                </a:t>
            </a:r>
          </a:p>
          <a:p>
            <a:endParaRPr lang="he-IL" sz="2800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חנות יד שניה                                   גינה קהילתית          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                שם היישוב: כפר חנניה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  מגישים: אבי </a:t>
            </a:r>
            <a:r>
              <a:rPr lang="he-IL" sz="2800" b="1" dirty="0" err="1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אלגלי</a:t>
            </a:r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, אידה כהן, אדרי בן אברם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קורס מנהיגות וניהול קהילתי – מועצה אזורית מרום הגליל</a:t>
            </a:r>
          </a:p>
          <a:p>
            <a:r>
              <a:rPr lang="he-IL" sz="2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         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35343615-E01D-FD19-649E-6DE9EBE57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9969" cy="1544320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182E9146-7123-F383-5766-9F8C5C0A53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245" y="2174940"/>
            <a:ext cx="2242648" cy="1719143"/>
          </a:xfrm>
          <a:prstGeom prst="rect">
            <a:avLst/>
          </a:prstGeom>
        </p:spPr>
      </p:pic>
      <p:pic>
        <p:nvPicPr>
          <p:cNvPr id="2050" name="Picture 2" descr="גינות קהילתיות: איפה יש ולמה צריך אותן? | השולחן">
            <a:extLst>
              <a:ext uri="{FF2B5EF4-FFF2-40B4-BE49-F238E27FC236}">
                <a16:creationId xmlns:a16="http://schemas.microsoft.com/office/drawing/2014/main" id="{4A8B1C77-C5D4-D313-A7EF-07CAFFBDF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42" y="2174940"/>
            <a:ext cx="1939158" cy="154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481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8ACF0-7B82-6E71-4188-03AA791E1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31318AF5-1113-55C5-21C8-649BD6301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-1"/>
            <a:ext cx="12249807" cy="7890641"/>
          </a:xfrm>
        </p:spPr>
        <p:txBody>
          <a:bodyPr>
            <a:normAutofit/>
          </a:bodyPr>
          <a:lstStyle/>
          <a:p>
            <a:r>
              <a:rPr lang="he-IL" sz="16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בס"ד  </a:t>
            </a:r>
            <a:r>
              <a:rPr lang="he-IL" sz="20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</a:t>
            </a:r>
          </a:p>
          <a:p>
            <a:r>
              <a:rPr lang="he-IL" sz="53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         פרופיל היישוב</a:t>
            </a:r>
          </a:p>
          <a:p>
            <a:r>
              <a:rPr lang="he-IL" sz="53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          </a:t>
            </a:r>
            <a:r>
              <a:rPr lang="he-IL" sz="1400" b="1" dirty="0">
                <a:solidFill>
                  <a:schemeClr val="tx1"/>
                </a:solidFill>
                <a:latin typeface="Gisha" panose="020B0502040204020203" pitchFamily="34" charset="-79"/>
                <a:ea typeface="Ebrima" panose="02000000000000000000" pitchFamily="2" charset="0"/>
                <a:cs typeface="Gisha" panose="020B0502040204020203" pitchFamily="34" charset="-79"/>
              </a:rPr>
              <a:t>כפר חנניה נוסד ב-1983 כמושב שיתופי – כ-40 משפחות כמייסדי היישוב.</a:t>
            </a:r>
          </a:p>
          <a:p>
            <a:r>
              <a:rPr lang="he-IL" sz="1400" b="1" dirty="0">
                <a:solidFill>
                  <a:schemeClr val="tx1"/>
                </a:solidFill>
                <a:latin typeface="Gisha" panose="020B0502040204020203" pitchFamily="34" charset="-79"/>
                <a:ea typeface="Ebrima" panose="02000000000000000000" pitchFamily="2" charset="0"/>
                <a:cs typeface="Gisha" panose="020B0502040204020203" pitchFamily="34" charset="-79"/>
              </a:rPr>
              <a:t>                                                    ב-1992 הפך ליישוב קהילתי מעורב המאכלס בתוכו תושבים דתיים, מסורתיים וחילוניים.</a:t>
            </a:r>
          </a:p>
          <a:p>
            <a:r>
              <a:rPr lang="he-IL" sz="1400" b="1" dirty="0">
                <a:solidFill>
                  <a:schemeClr val="tx1"/>
                </a:solidFill>
                <a:latin typeface="Gisha" panose="020B0502040204020203" pitchFamily="34" charset="-79"/>
                <a:ea typeface="Ebrima" panose="02000000000000000000" pitchFamily="2" charset="0"/>
                <a:cs typeface="Gisha" panose="020B0502040204020203" pitchFamily="34" charset="-79"/>
              </a:rPr>
              <a:t>                                                    בין השנים 2000-2010 היישוב חימש את מספר בתי האב.</a:t>
            </a:r>
          </a:p>
          <a:p>
            <a:r>
              <a:rPr lang="he-IL" sz="1400" b="1" dirty="0">
                <a:solidFill>
                  <a:schemeClr val="tx1"/>
                </a:solidFill>
                <a:latin typeface="Gisha" panose="020B0502040204020203" pitchFamily="34" charset="-79"/>
                <a:ea typeface="Ebrima" panose="02000000000000000000" pitchFamily="2" charset="0"/>
                <a:cs typeface="Gisha" panose="020B0502040204020203" pitchFamily="34" charset="-79"/>
              </a:rPr>
              <a:t>                                                    כיום מונה היישוב כ-210 משפחות מתוכן נקלטו במהלך חמש השנים האחרונות כ-22 משפחות</a:t>
            </a:r>
          </a:p>
          <a:p>
            <a:r>
              <a:rPr lang="he-IL" sz="1400" b="1" dirty="0">
                <a:solidFill>
                  <a:schemeClr val="tx1"/>
                </a:solidFill>
                <a:latin typeface="Gisha" panose="020B0502040204020203" pitchFamily="34" charset="-79"/>
                <a:ea typeface="Ebrima" panose="02000000000000000000" pitchFamily="2" charset="0"/>
                <a:cs typeface="Gisha" panose="020B0502040204020203" pitchFamily="34" charset="-79"/>
              </a:rPr>
              <a:t>                                                   (חלקן בנים/בנות ממשיכים).  </a:t>
            </a:r>
            <a:endParaRPr lang="he-IL" sz="5300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1400" b="1" i="0" strike="noStrike" baseline="0" dirty="0">
                <a:latin typeface="ArialMT"/>
              </a:rPr>
              <a:t>                                                   </a:t>
            </a:r>
            <a:r>
              <a:rPr lang="he-IL" sz="1400" b="1" i="0" u="none" strike="noStrike" baseline="0" dirty="0">
                <a:latin typeface="ArialMT"/>
              </a:rPr>
              <a:t> </a:t>
            </a:r>
            <a:r>
              <a:rPr lang="he-IL" sz="1400" b="1" dirty="0">
                <a:latin typeface="ArialMT"/>
              </a:rPr>
              <a:t> </a:t>
            </a:r>
          </a:p>
          <a:p>
            <a:r>
              <a:rPr lang="he-IL" sz="1400" b="1" dirty="0">
                <a:latin typeface="ArialMT"/>
              </a:rPr>
              <a:t>                                                  </a:t>
            </a:r>
          </a:p>
          <a:p>
            <a:endParaRPr lang="he-IL" sz="1400" b="1" dirty="0">
              <a:latin typeface="ArialMT"/>
            </a:endParaRPr>
          </a:p>
          <a:p>
            <a:endParaRPr lang="he-IL" sz="1400" b="1" dirty="0">
              <a:latin typeface="ArialMT"/>
            </a:endParaRPr>
          </a:p>
          <a:p>
            <a:endParaRPr lang="he-IL" sz="1400" b="1" dirty="0">
              <a:latin typeface="ArialMT"/>
            </a:endParaRPr>
          </a:p>
          <a:p>
            <a:endParaRPr lang="he-IL" sz="1400" b="1" dirty="0">
              <a:latin typeface="ArialMT"/>
            </a:endParaRPr>
          </a:p>
          <a:p>
            <a:endParaRPr lang="he-IL" sz="5300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he-IL" sz="1400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endParaRPr lang="he-IL" sz="3200" b="1" dirty="0">
              <a:solidFill>
                <a:schemeClr val="tx1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C4FC833E-8C65-1134-FA4C-D2D9210FB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49969" cy="1544320"/>
          </a:xfrm>
          <a:prstGeom prst="rect">
            <a:avLst/>
          </a:prstGeom>
        </p:spPr>
      </p:pic>
      <p:pic>
        <p:nvPicPr>
          <p:cNvPr id="2" name="מציין מיקום תוכן 3">
            <a:extLst>
              <a:ext uri="{FF2B5EF4-FFF2-40B4-BE49-F238E27FC236}">
                <a16:creationId xmlns:a16="http://schemas.microsoft.com/office/drawing/2014/main" id="{A3963196-F6F3-EA88-1F92-AE09B37FB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86" y="2490161"/>
            <a:ext cx="2081048" cy="1544320"/>
          </a:xfrm>
          <a:prstGeom prst="rect">
            <a:avLst/>
          </a:prstGeom>
        </p:spPr>
      </p:pic>
      <p:graphicFrame>
        <p:nvGraphicFramePr>
          <p:cNvPr id="5" name="תרשים 4">
            <a:extLst>
              <a:ext uri="{FF2B5EF4-FFF2-40B4-BE49-F238E27FC236}">
                <a16:creationId xmlns:a16="http://schemas.microsoft.com/office/drawing/2014/main" id="{C7F79EAC-6148-3214-AC1C-F73B177F50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2092027"/>
              </p:ext>
            </p:extLst>
          </p:nvPr>
        </p:nvGraphicFramePr>
        <p:xfrm>
          <a:off x="7244256" y="3767957"/>
          <a:ext cx="2648606" cy="45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תרשים 5">
            <a:extLst>
              <a:ext uri="{FF2B5EF4-FFF2-40B4-BE49-F238E27FC236}">
                <a16:creationId xmlns:a16="http://schemas.microsoft.com/office/drawing/2014/main" id="{C3F87490-F30A-532E-10D3-767B266E6E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546819"/>
              </p:ext>
            </p:extLst>
          </p:nvPr>
        </p:nvGraphicFramePr>
        <p:xfrm>
          <a:off x="2681571" y="3870433"/>
          <a:ext cx="3736428" cy="2546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תרשים 6">
            <a:extLst>
              <a:ext uri="{FF2B5EF4-FFF2-40B4-BE49-F238E27FC236}">
                <a16:creationId xmlns:a16="http://schemas.microsoft.com/office/drawing/2014/main" id="{434D4D13-9B6B-60A1-47BE-659D250D9F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187264"/>
              </p:ext>
            </p:extLst>
          </p:nvPr>
        </p:nvGraphicFramePr>
        <p:xfrm>
          <a:off x="6678630" y="3870433"/>
          <a:ext cx="2927188" cy="219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80980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16D55F-0685-7FDB-6D7C-453319B4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7407"/>
          </a:xfrm>
        </p:spPr>
        <p:txBody>
          <a:bodyPr/>
          <a:lstStyle/>
          <a:p>
            <a:pPr algn="ctr"/>
            <a:r>
              <a:rPr lang="he-IL" dirty="0">
                <a:solidFill>
                  <a:schemeClr val="tx1"/>
                </a:solidFill>
              </a:rPr>
              <a:t>האתגר המרכזי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F1EB946-F9A6-5911-4A11-163307110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340" y="1277007"/>
            <a:ext cx="8596668" cy="497139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e-IL" sz="1600" b="1" dirty="0"/>
              <a:t>חיזוק רמת הקהילתיות והשייכות היישובית </a:t>
            </a:r>
          </a:p>
          <a:p>
            <a:pPr marL="0" indent="0" algn="ctr">
              <a:buNone/>
            </a:pPr>
            <a:r>
              <a:rPr lang="he-IL" b="1" u="sng" dirty="0"/>
              <a:t>תוצאות הסקר</a:t>
            </a:r>
          </a:p>
          <a:p>
            <a:pPr marL="0" indent="0">
              <a:buNone/>
            </a:pPr>
            <a:r>
              <a:rPr lang="he-IL" sz="1400" dirty="0"/>
              <a:t>      </a:t>
            </a:r>
            <a:r>
              <a:rPr lang="he-IL" sz="1400" b="1" u="sng" dirty="0"/>
              <a:t>רמת הקהילתיות:  ציון כללי: 3 מתוך 5</a:t>
            </a:r>
          </a:p>
          <a:p>
            <a:pPr marL="0" indent="0">
              <a:buNone/>
            </a:pPr>
            <a:r>
              <a:rPr lang="he-IL" sz="1400" dirty="0"/>
              <a:t>      בני 80+ ו-31-40 תחושת קהילתיות הגבוהה ביותר.</a:t>
            </a:r>
          </a:p>
          <a:p>
            <a:pPr marL="0" indent="0">
              <a:buNone/>
            </a:pPr>
            <a:r>
              <a:rPr lang="he-IL" sz="1400" dirty="0"/>
              <a:t>      </a:t>
            </a:r>
            <a:r>
              <a:rPr lang="he-IL" sz="1400" b="1" dirty="0"/>
              <a:t>בני 18-31           ירידה משמעותית ברמת הקהילתיות</a:t>
            </a:r>
            <a:r>
              <a:rPr lang="he-IL" sz="1400" dirty="0"/>
              <a:t>.</a:t>
            </a:r>
          </a:p>
          <a:p>
            <a:pPr marL="0" indent="0">
              <a:buNone/>
            </a:pPr>
            <a:r>
              <a:rPr lang="he-IL" sz="1400" dirty="0"/>
              <a:t>      בני 51-60           ירידה  מתונה ברמת הקהילתיות</a:t>
            </a:r>
          </a:p>
          <a:p>
            <a:pPr marL="0" indent="0">
              <a:buNone/>
            </a:pPr>
            <a:r>
              <a:rPr lang="he-IL" sz="1400" dirty="0"/>
              <a:t>     </a:t>
            </a:r>
            <a:r>
              <a:rPr lang="he-IL" sz="1400" b="1" u="sng" dirty="0"/>
              <a:t>תחושות שייכות וזהות קהילתית</a:t>
            </a:r>
            <a:r>
              <a:rPr lang="he-IL" sz="1400" dirty="0"/>
              <a:t>:</a:t>
            </a:r>
          </a:p>
          <a:p>
            <a:pPr marL="0" indent="0">
              <a:buNone/>
            </a:pPr>
            <a:r>
              <a:rPr lang="he-IL" sz="1400" dirty="0"/>
              <a:t>    </a:t>
            </a:r>
            <a:r>
              <a:rPr lang="he-IL" sz="1400" b="1" dirty="0"/>
              <a:t>פער בין הרצון </a:t>
            </a:r>
            <a:r>
              <a:rPr lang="he-IL" sz="1400" dirty="0"/>
              <a:t>למעורבות לבין תחושת השייכות בפועל החושפים את הצורך בחיזוק תחושות הליבה הקהילתית.</a:t>
            </a:r>
          </a:p>
          <a:p>
            <a:pPr marL="0" indent="0">
              <a:buNone/>
            </a:pPr>
            <a:r>
              <a:rPr lang="he-IL" sz="1400" dirty="0"/>
              <a:t>    </a:t>
            </a:r>
            <a:r>
              <a:rPr lang="he-IL" sz="1400" b="1" u="sng" dirty="0"/>
              <a:t>רמת קשרים חברתיים ותמיכה בין אנשי הקהילה</a:t>
            </a:r>
            <a:r>
              <a:rPr lang="he-IL" sz="1400" dirty="0"/>
              <a:t>:</a:t>
            </a:r>
          </a:p>
          <a:p>
            <a:pPr marL="0" indent="0">
              <a:buNone/>
            </a:pPr>
            <a:r>
              <a:rPr lang="he-IL" sz="1400" dirty="0"/>
              <a:t>     קשרים אישיים חזקים לעומת מנגנונים קהילתיים פחות מורגשים</a:t>
            </a:r>
          </a:p>
          <a:p>
            <a:pPr marL="0" indent="0">
              <a:buNone/>
            </a:pPr>
            <a:r>
              <a:rPr lang="he-IL" sz="1400" b="1" dirty="0"/>
              <a:t>    </a:t>
            </a:r>
            <a:r>
              <a:rPr lang="he-IL" sz="1400" b="1" u="sng" dirty="0"/>
              <a:t>מעורבות בפעילויות</a:t>
            </a:r>
            <a:r>
              <a:rPr lang="he-IL" sz="1400" dirty="0"/>
              <a:t>:</a:t>
            </a:r>
          </a:p>
          <a:p>
            <a:pPr marL="0" indent="0">
              <a:buNone/>
            </a:pPr>
            <a:r>
              <a:rPr lang="he-IL" sz="1400" dirty="0"/>
              <a:t>    פוטנציאל גבוה להתנדבות מול ביצוע נמוך בפועל</a:t>
            </a:r>
          </a:p>
          <a:p>
            <a:pPr marL="0" indent="0">
              <a:buNone/>
            </a:pPr>
            <a:r>
              <a:rPr lang="he-IL" sz="1400" dirty="0"/>
              <a:t>    קושי במציאת מסגרת פעילות מעניינת או דעתם לא מושמעת</a:t>
            </a:r>
          </a:p>
          <a:p>
            <a:pPr marL="0" indent="0">
              <a:buNone/>
            </a:pPr>
            <a:r>
              <a:rPr lang="he-IL" sz="1400" b="1" dirty="0"/>
              <a:t>    </a:t>
            </a:r>
            <a:r>
              <a:rPr lang="he-IL" sz="1400" b="1" u="sng" dirty="0"/>
              <a:t>תקשורת ואמון בין חברי הקהילה ומוסדותיה</a:t>
            </a:r>
            <a:r>
              <a:rPr lang="he-IL" sz="1400" dirty="0"/>
              <a:t>:</a:t>
            </a:r>
          </a:p>
          <a:p>
            <a:pPr marL="0" indent="0">
              <a:buNone/>
            </a:pPr>
            <a:r>
              <a:rPr lang="he-IL" sz="1400" dirty="0"/>
              <a:t>   פער בין העברת המידע לבין איכות השיח הציבורי. חוסר נוחות להביע דעות</a:t>
            </a:r>
          </a:p>
          <a:p>
            <a:pPr marL="0" indent="0">
              <a:buNone/>
            </a:pPr>
            <a:endParaRPr lang="he-IL" sz="1400" dirty="0"/>
          </a:p>
          <a:p>
            <a:pPr marL="0" indent="0">
              <a:buNone/>
            </a:pPr>
            <a:endParaRPr lang="he-IL" sz="1400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5701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035E500-7C90-0E48-B2E8-EEE4F29F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b="1" dirty="0">
                <a:solidFill>
                  <a:schemeClr val="tx1"/>
                </a:solidFill>
              </a:rPr>
              <a:t>חוזקות ומשאבים יישוביים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639B51A-8CC8-74D1-FBC8-48F8D058C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574" y="1346928"/>
            <a:ext cx="8596668" cy="4968631"/>
          </a:xfrm>
        </p:spPr>
        <p:txBody>
          <a:bodyPr/>
          <a:lstStyle/>
          <a:p>
            <a:pPr marL="0" indent="0">
              <a:buNone/>
            </a:pPr>
            <a:r>
              <a:rPr lang="he-IL" sz="1400" dirty="0"/>
              <a:t>       </a:t>
            </a:r>
            <a:r>
              <a:rPr lang="he-IL" sz="1400" b="1" u="sng" dirty="0"/>
              <a:t>משאבים</a:t>
            </a:r>
            <a:r>
              <a:rPr lang="he-IL" sz="1400" dirty="0"/>
              <a:t>:</a:t>
            </a:r>
          </a:p>
          <a:p>
            <a:r>
              <a:rPr lang="he-IL" sz="1400" dirty="0"/>
              <a:t>ניהול יישובי: וועד מקומי ו-7 ועדות מכהנות: </a:t>
            </a:r>
          </a:p>
          <a:p>
            <a:pPr marL="0" indent="0">
              <a:buNone/>
            </a:pPr>
            <a:r>
              <a:rPr lang="he-IL" sz="1400" dirty="0"/>
              <a:t>       חינוך תרבות וספורט, היכרות יישובית, איכות הסביבה וחזות יישובית, הגיל השלישי, התעצמות כלכלית, </a:t>
            </a:r>
          </a:p>
          <a:p>
            <a:pPr marL="0" indent="0">
              <a:buNone/>
            </a:pPr>
            <a:r>
              <a:rPr lang="he-IL" sz="1400" dirty="0"/>
              <a:t>       </a:t>
            </a:r>
            <a:r>
              <a:rPr lang="he-IL" sz="1400" dirty="0" err="1"/>
              <a:t>צח"י</a:t>
            </a:r>
            <a:r>
              <a:rPr lang="he-IL" sz="1400" dirty="0"/>
              <a:t>, כיתת כוננות</a:t>
            </a:r>
          </a:p>
          <a:p>
            <a:r>
              <a:rPr lang="he-IL" sz="1400" dirty="0"/>
              <a:t>מבנים קהילתיים: 3 גני ילדים, מעון, מקווה, בית כנסת, ספריה, מועדון נוער, סניף בני עקיבא וסניף בני המושבים</a:t>
            </a:r>
          </a:p>
          <a:p>
            <a:r>
              <a:rPr lang="he-IL" sz="1400" dirty="0"/>
              <a:t>ניהול כלכלי תקין וגביית מיסים סדורה</a:t>
            </a:r>
          </a:p>
          <a:p>
            <a:pPr marL="0" indent="0">
              <a:buNone/>
            </a:pPr>
            <a:r>
              <a:rPr lang="he-IL" sz="1400" dirty="0"/>
              <a:t>       </a:t>
            </a:r>
            <a:r>
              <a:rPr lang="he-IL" sz="1400" b="1" u="sng" dirty="0"/>
              <a:t>חוזקות</a:t>
            </a:r>
            <a:r>
              <a:rPr lang="he-IL" sz="1400" dirty="0"/>
              <a:t>:</a:t>
            </a:r>
          </a:p>
          <a:p>
            <a:r>
              <a:rPr lang="he-IL" sz="1400" dirty="0"/>
              <a:t>תחושת ביטחון חזקה, תמיכה וארגון בסיסי, אמונה ביכולת ההנהגה להתמודד עם מצבי חירום </a:t>
            </a:r>
          </a:p>
          <a:p>
            <a:r>
              <a:rPr lang="he-IL" sz="1400" dirty="0"/>
              <a:t>רשת תמיכה אישית/ערבות הדדית </a:t>
            </a:r>
          </a:p>
          <a:p>
            <a:r>
              <a:rPr lang="he-IL" sz="1400" dirty="0"/>
              <a:t>העברת מידע חיוני על אירועים והחלטות באופן ברור ויעיל</a:t>
            </a:r>
          </a:p>
          <a:p>
            <a:r>
              <a:rPr lang="he-IL" sz="1400" dirty="0"/>
              <a:t>אמון במידע המועבר</a:t>
            </a:r>
          </a:p>
          <a:p>
            <a:r>
              <a:rPr lang="he-IL" sz="1400" dirty="0"/>
              <a:t>הקשבה לרעיונות חדשים</a:t>
            </a:r>
          </a:p>
          <a:p>
            <a:r>
              <a:rPr lang="he-IL" sz="1400" dirty="0"/>
              <a:t>ראייה חיובית של הקהילה כסביבה עתידית, יציבה וכמקום טוב להקים משפחה</a:t>
            </a:r>
          </a:p>
          <a:p>
            <a:endParaRPr lang="he-IL" sz="1400" dirty="0"/>
          </a:p>
          <a:p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78760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D25F9D-F0C0-17AA-4DBE-1ABC35E36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4508"/>
          </a:xfrm>
        </p:spPr>
        <p:txBody>
          <a:bodyPr>
            <a:normAutofit fontScale="90000"/>
          </a:bodyPr>
          <a:lstStyle/>
          <a:p>
            <a:pPr algn="ctr"/>
            <a:r>
              <a:rPr lang="he-IL" b="1" dirty="0">
                <a:solidFill>
                  <a:schemeClr val="tx1"/>
                </a:solidFill>
              </a:rPr>
              <a:t>מטרות ויעדים</a:t>
            </a:r>
            <a:r>
              <a:rPr lang="he-IL" dirty="0"/>
              <a:t>:</a:t>
            </a:r>
            <a:br>
              <a:rPr lang="he-IL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D5C5299-62B2-1095-2285-D1744FCF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328" y="1294108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he-IL" b="1" dirty="0"/>
              <a:t>      </a:t>
            </a:r>
            <a:r>
              <a:rPr lang="he-IL" b="1" u="sng" dirty="0"/>
              <a:t>מטרת </a:t>
            </a:r>
            <a:r>
              <a:rPr lang="he-IL" b="1" u="sng" dirty="0" err="1"/>
              <a:t>הפרוייקט</a:t>
            </a:r>
            <a:r>
              <a:rPr lang="he-IL" b="1" u="sng" dirty="0"/>
              <a:t>:</a:t>
            </a:r>
          </a:p>
          <a:p>
            <a:pPr marL="0" indent="0">
              <a:buNone/>
            </a:pPr>
            <a:r>
              <a:rPr lang="he-IL" sz="1800" b="1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     </a:t>
            </a:r>
            <a:r>
              <a:rPr lang="he-IL" sz="1800" dirty="0">
                <a:solidFill>
                  <a:schemeClr val="tx1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חיזוק השייכות ,הלכידות ורמת הקהילתית היישובית </a:t>
            </a:r>
          </a:p>
          <a:p>
            <a:endParaRPr lang="he-IL" dirty="0"/>
          </a:p>
          <a:p>
            <a:pPr marL="0" indent="0">
              <a:buNone/>
            </a:pPr>
            <a:r>
              <a:rPr lang="he-IL" dirty="0"/>
              <a:t>      </a:t>
            </a:r>
            <a:r>
              <a:rPr lang="he-IL" b="1" u="sng" dirty="0"/>
              <a:t>יעדים</a:t>
            </a:r>
            <a:r>
              <a:rPr lang="he-IL" dirty="0"/>
              <a:t>:</a:t>
            </a:r>
          </a:p>
          <a:p>
            <a:r>
              <a:rPr lang="he-IL" sz="1400" dirty="0"/>
              <a:t>מפגש בלתי אמצעי המאפשר הזדמנות להיכרויות חדשות בין תושבים</a:t>
            </a:r>
          </a:p>
          <a:p>
            <a:r>
              <a:rPr lang="he-IL" sz="1400" dirty="0"/>
              <a:t>מעורבות קהילתית בהקמה ותפעול הפרויקטים</a:t>
            </a:r>
          </a:p>
          <a:p>
            <a:endParaRPr lang="he-IL" dirty="0"/>
          </a:p>
          <a:p>
            <a:endParaRPr lang="he-IL" dirty="0"/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99BA195B-A11A-12AE-B820-5FD4C9193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57" y="4006310"/>
            <a:ext cx="4750231" cy="2851690"/>
          </a:xfrm>
          <a:prstGeom prst="rect">
            <a:avLst/>
          </a:prstGeom>
        </p:spPr>
      </p:pic>
      <p:sp>
        <p:nvSpPr>
          <p:cNvPr id="6" name="AutoShape 2" descr="תמונה">
            <a:extLst>
              <a:ext uri="{FF2B5EF4-FFF2-40B4-BE49-F238E27FC236}">
                <a16:creationId xmlns:a16="http://schemas.microsoft.com/office/drawing/2014/main" id="{0642D24A-F5C3-3EAF-6D06-DABEAC2CF6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5281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24BCEA-18EC-751E-C844-E9D3E4B59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56461"/>
            <a:ext cx="8596668" cy="627681"/>
          </a:xfrm>
        </p:spPr>
        <p:txBody>
          <a:bodyPr>
            <a:normAutofit fontScale="90000"/>
          </a:bodyPr>
          <a:lstStyle/>
          <a:p>
            <a:pPr algn="ctr"/>
            <a:r>
              <a:rPr lang="he-IL" dirty="0">
                <a:solidFill>
                  <a:schemeClr val="tx1"/>
                </a:solidFill>
              </a:rPr>
              <a:t>תכנית פעולה</a:t>
            </a:r>
          </a:p>
        </p:txBody>
      </p:sp>
      <p:graphicFrame>
        <p:nvGraphicFramePr>
          <p:cNvPr id="4" name="מציין מיקום תוכן 3">
            <a:extLst>
              <a:ext uri="{FF2B5EF4-FFF2-40B4-BE49-F238E27FC236}">
                <a16:creationId xmlns:a16="http://schemas.microsoft.com/office/drawing/2014/main" id="{647860AD-76A4-73B3-BD8F-375666389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6184180"/>
              </p:ext>
            </p:extLst>
          </p:nvPr>
        </p:nvGraphicFramePr>
        <p:xfrm>
          <a:off x="188328" y="923156"/>
          <a:ext cx="10108959" cy="48000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01639">
                  <a:extLst>
                    <a:ext uri="{9D8B030D-6E8A-4147-A177-3AD203B41FA5}">
                      <a16:colId xmlns:a16="http://schemas.microsoft.com/office/drawing/2014/main" val="781674076"/>
                    </a:ext>
                  </a:extLst>
                </a:gridCol>
                <a:gridCol w="3099662">
                  <a:extLst>
                    <a:ext uri="{9D8B030D-6E8A-4147-A177-3AD203B41FA5}">
                      <a16:colId xmlns:a16="http://schemas.microsoft.com/office/drawing/2014/main" val="1213185300"/>
                    </a:ext>
                  </a:extLst>
                </a:gridCol>
                <a:gridCol w="1317355">
                  <a:extLst>
                    <a:ext uri="{9D8B030D-6E8A-4147-A177-3AD203B41FA5}">
                      <a16:colId xmlns:a16="http://schemas.microsoft.com/office/drawing/2014/main" val="3039767243"/>
                    </a:ext>
                  </a:extLst>
                </a:gridCol>
                <a:gridCol w="3190303">
                  <a:extLst>
                    <a:ext uri="{9D8B030D-6E8A-4147-A177-3AD203B41FA5}">
                      <a16:colId xmlns:a16="http://schemas.microsoft.com/office/drawing/2014/main" val="415232288"/>
                    </a:ext>
                  </a:extLst>
                </a:gridCol>
              </a:tblGrid>
              <a:tr h="348394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פעולה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באחריות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צפי ביצוע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שותפים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734878"/>
                  </a:ext>
                </a:extLst>
              </a:tr>
              <a:tr h="249330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מפגש עם הוועד המקומי להצגת הפרויקטים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מגישי הפרויקט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אוגוסט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מגישי הפרויקט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43504"/>
                  </a:ext>
                </a:extLst>
              </a:tr>
              <a:tr h="367037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איתור מבנה/שטח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וועד מקומי ומגישי הפרויקט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אוגוסט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וועד מקומי/מגישי הפרויקט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824093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איתור מקימי הפרויקט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מגישי הפרויקט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ספטמבר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מגישי הפרויקט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044637"/>
                  </a:ext>
                </a:extLst>
              </a:tr>
              <a:tr h="227825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תכנון וגיוס משאבים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הפרויקט/מגישי הפרויקט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ספטמבר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מגישי הפרויקט/מקימי הפרויקט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694398"/>
                  </a:ext>
                </a:extLst>
              </a:tr>
              <a:tr h="207099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גיוס מתנדבים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הפרויקט/מגישי הפרויקט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אוקטובר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הפרויקט/מגישי הפרויקט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596612"/>
                  </a:ext>
                </a:extLst>
              </a:tr>
              <a:tr h="719121"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dirty="0"/>
                        <a:t>הקמת הפרויקטים 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</a:t>
                      </a:r>
                    </a:p>
                    <a:p>
                      <a:pPr rtl="1"/>
                      <a:r>
                        <a:rPr lang="he-IL" dirty="0"/>
                        <a:t> מגישי הפרויקט/וועד מקומי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dirty="0"/>
                        <a:t>דצמבר 26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dirty="0"/>
                        <a:t>כלל היישוב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049946"/>
                  </a:ext>
                </a:extLst>
              </a:tr>
              <a:tr h="828274"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קביעת לו"ז לחניכה ותפעול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הפרויקט/מגישי הפרויקט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ינואר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/>
                        <a:t>מקימי הפרויקט/מגישי הפרויקט</a:t>
                      </a:r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96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079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B3B9209-83E9-C2FB-1CC1-9AC7A86C5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2258"/>
          </a:xfrm>
        </p:spPr>
        <p:txBody>
          <a:bodyPr/>
          <a:lstStyle/>
          <a:p>
            <a:pPr algn="ctr"/>
            <a:r>
              <a:rPr lang="he-IL" b="1" dirty="0">
                <a:solidFill>
                  <a:schemeClr val="tx1"/>
                </a:solidFill>
              </a:rPr>
              <a:t>הצלחה והשפעה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199D2BC-0AA6-A4A8-95B7-2CE69B24A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1118" y="1379350"/>
            <a:ext cx="8142625" cy="33088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r>
              <a:rPr lang="he-IL" dirty="0"/>
              <a:t>פיתוח מעגלי חיבור בלתי אמצעיים לחיזוק תחושת השייכות, גאווה יישובית, מעורבות והזדהות היישובית.</a:t>
            </a:r>
          </a:p>
          <a:p>
            <a:pPr marL="0" indent="0">
              <a:buNone/>
            </a:pPr>
            <a:r>
              <a:rPr lang="he-IL" dirty="0"/>
              <a:t>מתן משימות למתנדבים חדשים שיגרמו </a:t>
            </a:r>
            <a:r>
              <a:rPr lang="he-IL" b="1" dirty="0"/>
              <a:t>להרגשת נחיצות ומשמעות בקהילה</a:t>
            </a:r>
          </a:p>
          <a:p>
            <a:pPr marL="0" indent="0">
              <a:buNone/>
            </a:pPr>
            <a:r>
              <a:rPr lang="he-IL" dirty="0"/>
              <a:t>הכרת תודה (עזרת לי מאוד)</a:t>
            </a:r>
          </a:p>
          <a:p>
            <a:pPr marL="0" indent="0">
              <a:buNone/>
            </a:pPr>
            <a:r>
              <a:rPr lang="he-IL" dirty="0"/>
              <a:t>שיתוף בתהליך קבלת החלטות ועיצוב הסביבה </a:t>
            </a:r>
            <a:r>
              <a:rPr lang="he-IL" b="1" dirty="0"/>
              <a:t>לחיזוק תחושת שייכות</a:t>
            </a:r>
          </a:p>
          <a:p>
            <a:pPr marL="0" indent="0">
              <a:buNone/>
            </a:pPr>
            <a:r>
              <a:rPr lang="he-IL" dirty="0"/>
              <a:t>מפגשים בלתי פורמליים המאפשרים </a:t>
            </a:r>
            <a:r>
              <a:rPr lang="he-IL" b="1" dirty="0"/>
              <a:t>היכרות מעמיקה יותר</a:t>
            </a:r>
          </a:p>
          <a:p>
            <a:pPr marL="0" indent="0">
              <a:buNone/>
            </a:pPr>
            <a:r>
              <a:rPr lang="he-IL" dirty="0"/>
              <a:t>חיבור למעגלי תמיכה: קבוצות הורים, מעגלי נשים, קבוצות ענין משותפים</a:t>
            </a:r>
          </a:p>
        </p:txBody>
      </p:sp>
      <p:pic>
        <p:nvPicPr>
          <p:cNvPr id="3074" name="Picture 2" descr="מעגלי שייכות">
            <a:extLst>
              <a:ext uri="{FF2B5EF4-FFF2-40B4-BE49-F238E27FC236}">
                <a16:creationId xmlns:a16="http://schemas.microsoft.com/office/drawing/2014/main" id="{E859D4AA-BF47-6183-3156-F569FDEB0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312" y="4688238"/>
            <a:ext cx="2657959" cy="187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865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82401A1-F321-5058-AA69-3E02AE69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1"/>
            <a:ext cx="8596668" cy="638014"/>
          </a:xfrm>
        </p:spPr>
        <p:txBody>
          <a:bodyPr>
            <a:normAutofit fontScale="90000"/>
          </a:bodyPr>
          <a:lstStyle/>
          <a:p>
            <a:pPr algn="ctr"/>
            <a:br>
              <a:rPr lang="he-IL" dirty="0"/>
            </a:b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9F7201F-2DB1-63B9-88AF-6F2B9B3B53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795" y="209227"/>
            <a:ext cx="8596668" cy="5194122"/>
          </a:xfrm>
        </p:spPr>
        <p:txBody>
          <a:bodyPr/>
          <a:lstStyle/>
          <a:p>
            <a:pPr marL="0" indent="0" algn="ctr">
              <a:buNone/>
            </a:pPr>
            <a:endParaRPr lang="he-IL" dirty="0"/>
          </a:p>
          <a:p>
            <a:pPr marL="0" indent="0" algn="ctr">
              <a:buNone/>
            </a:pPr>
            <a:endParaRPr lang="he-IL" dirty="0"/>
          </a:p>
          <a:p>
            <a:pPr marL="0" indent="0" algn="ctr">
              <a:buNone/>
            </a:pPr>
            <a:r>
              <a:rPr lang="he-IL" sz="2800" b="1" dirty="0"/>
              <a:t>ערבות הדדית היא אחריות של הקהילה כלפי </a:t>
            </a:r>
          </a:p>
          <a:p>
            <a:pPr marL="0" indent="0" algn="ctr">
              <a:buNone/>
            </a:pPr>
            <a:r>
              <a:rPr lang="he-IL" sz="2800" b="1" dirty="0"/>
              <a:t>כל אחד מחבריה, </a:t>
            </a:r>
          </a:p>
          <a:p>
            <a:pPr marL="0" indent="0" algn="ctr">
              <a:buNone/>
            </a:pPr>
            <a:r>
              <a:rPr lang="he-IL" sz="2800" b="1" dirty="0"/>
              <a:t>ושל כל אחד מחברי הקהילה כלפי הכלל</a:t>
            </a:r>
            <a:r>
              <a:rPr lang="he-IL" sz="2800" dirty="0"/>
              <a:t>.</a:t>
            </a:r>
          </a:p>
        </p:txBody>
      </p:sp>
      <p:pic>
        <p:nvPicPr>
          <p:cNvPr id="4098" name="Picture 2" descr="חוק ערבות הדדית - אשדוד נט">
            <a:extLst>
              <a:ext uri="{FF2B5EF4-FFF2-40B4-BE49-F238E27FC236}">
                <a16:creationId xmlns:a16="http://schemas.microsoft.com/office/drawing/2014/main" id="{E38CB499-5059-E3C9-463B-D20FA585E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163" y="3325192"/>
            <a:ext cx="4339525" cy="332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55277"/>
      </p:ext>
    </p:extLst>
  </p:cSld>
  <p:clrMapOvr>
    <a:masterClrMapping/>
  </p:clrMapOvr>
</p:sld>
</file>

<file path=ppt/theme/theme1.xml><?xml version="1.0" encoding="utf-8"?>
<a:theme xmlns:a="http://schemas.openxmlformats.org/drawingml/2006/main" name="פיאה">
  <a:themeElements>
    <a:clrScheme name="פיאה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פיאה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פיאה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511</TotalTime>
  <Words>591</Words>
  <Application>Microsoft Office PowerPoint</Application>
  <PresentationFormat>מסך רחב</PresentationFormat>
  <Paragraphs>118</Paragraphs>
  <Slides>8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15" baseType="lpstr">
      <vt:lpstr>Arial</vt:lpstr>
      <vt:lpstr>ArialMT</vt:lpstr>
      <vt:lpstr>David</vt:lpstr>
      <vt:lpstr>Gisha</vt:lpstr>
      <vt:lpstr>Trebuchet MS</vt:lpstr>
      <vt:lpstr>Wingdings 3</vt:lpstr>
      <vt:lpstr>פיאה</vt:lpstr>
      <vt:lpstr>מצגת של PowerPoint‏</vt:lpstr>
      <vt:lpstr>מצגת של PowerPoint‏</vt:lpstr>
      <vt:lpstr>האתגר המרכזי</vt:lpstr>
      <vt:lpstr>חוזקות ומשאבים יישוביים</vt:lpstr>
      <vt:lpstr>מטרות ויעדים: </vt:lpstr>
      <vt:lpstr>תכנית פעולה</vt:lpstr>
      <vt:lpstr>הצלחה והשפעה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הראל</dc:creator>
  <cp:lastModifiedBy>user</cp:lastModifiedBy>
  <cp:revision>58</cp:revision>
  <dcterms:created xsi:type="dcterms:W3CDTF">2022-11-20T09:49:23Z</dcterms:created>
  <dcterms:modified xsi:type="dcterms:W3CDTF">2026-06-29T06:37:25Z</dcterms:modified>
</cp:coreProperties>
</file>