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69" r:id="rId4"/>
    <p:sldId id="258" r:id="rId5"/>
    <p:sldId id="260" r:id="rId6"/>
    <p:sldId id="272" r:id="rId7"/>
    <p:sldId id="261" r:id="rId8"/>
    <p:sldId id="262" r:id="rId9"/>
    <p:sldId id="263" r:id="rId10"/>
    <p:sldId id="264" r:id="rId11"/>
    <p:sldId id="274" r:id="rId12"/>
    <p:sldId id="273" r:id="rId13"/>
    <p:sldId id="265" r:id="rId14"/>
    <p:sldId id="271" r:id="rId15"/>
  </p:sldIdLst>
  <p:sldSz cx="12192000" cy="6858000"/>
  <p:notesSz cx="6858000" cy="12192000"/>
  <p:defaultTextStyle>
    <a:lvl1pPr marL="0" algn="l" defTabSz="914400" rtl="1" eaLnBrk="1" latinLnBrk="0" hangingPunct="1">
      <a:defRPr sz="1800" kern="1200">
        <a:solidFill>
          <a:schemeClr val="tx1"/>
        </a:solidFill>
        <a:latin typeface="Segoe UI"/>
        <a:ea typeface="Segoe UI"/>
        <a:cs typeface="Segoe UI"/>
      </a:defRPr>
    </a:lvl1pPr>
    <a:lvl2pPr marL="457200" algn="l" defTabSz="914400" rtl="1" eaLnBrk="1" latinLnBrk="0" hangingPunct="1">
      <a:defRPr sz="1800" kern="1200">
        <a:solidFill>
          <a:schemeClr val="tx1"/>
        </a:solidFill>
        <a:latin typeface="Segoe UI"/>
        <a:ea typeface="Segoe UI"/>
        <a:cs typeface="Segoe UI"/>
      </a:defRPr>
    </a:lvl2pPr>
    <a:lvl3pPr marL="914400" algn="l" defTabSz="914400" rtl="1" eaLnBrk="1" latinLnBrk="0" hangingPunct="1">
      <a:defRPr sz="1800" kern="1200">
        <a:solidFill>
          <a:schemeClr val="tx1"/>
        </a:solidFill>
        <a:latin typeface="Segoe UI"/>
        <a:ea typeface="Segoe UI"/>
        <a:cs typeface="Segoe UI"/>
      </a:defRPr>
    </a:lvl3pPr>
    <a:lvl4pPr marL="1371600" algn="l" defTabSz="914400" rtl="1" eaLnBrk="1" latinLnBrk="0" hangingPunct="1">
      <a:defRPr sz="1800" kern="1200">
        <a:solidFill>
          <a:schemeClr val="tx1"/>
        </a:solidFill>
        <a:latin typeface="Segoe UI"/>
        <a:ea typeface="Segoe UI"/>
        <a:cs typeface="Segoe UI"/>
      </a:defRPr>
    </a:lvl4pPr>
    <a:lvl5pPr marL="1828800" algn="l" defTabSz="914400" rtl="1" eaLnBrk="1" latinLnBrk="0" hangingPunct="1">
      <a:defRPr sz="1800" kern="1200">
        <a:solidFill>
          <a:schemeClr val="tx1"/>
        </a:solidFill>
        <a:latin typeface="Segoe UI"/>
        <a:ea typeface="Segoe UI"/>
        <a:cs typeface="Segoe UI"/>
      </a:defRPr>
    </a:lvl5pPr>
    <a:lvl6pPr marL="2286000" algn="l" defTabSz="914400" rtl="1" eaLnBrk="1" latinLnBrk="0" hangingPunct="1">
      <a:defRPr sz="1800" kern="1200">
        <a:solidFill>
          <a:schemeClr val="tx1"/>
        </a:solidFill>
        <a:latin typeface="Segoe UI"/>
        <a:ea typeface="Segoe UI"/>
        <a:cs typeface="Segoe UI"/>
      </a:defRPr>
    </a:lvl6pPr>
    <a:lvl7pPr marL="2743200" algn="l" defTabSz="914400" rtl="1" eaLnBrk="1" latinLnBrk="0" hangingPunct="1">
      <a:defRPr sz="1800" kern="1200">
        <a:solidFill>
          <a:schemeClr val="tx1"/>
        </a:solidFill>
        <a:latin typeface="Segoe UI"/>
        <a:ea typeface="Segoe UI"/>
        <a:cs typeface="Segoe UI"/>
      </a:defRPr>
    </a:lvl7pPr>
    <a:lvl8pPr marL="3200400" algn="l" defTabSz="914400" rtl="1" eaLnBrk="1" latinLnBrk="0" hangingPunct="1">
      <a:defRPr sz="1800" kern="1200">
        <a:solidFill>
          <a:schemeClr val="tx1"/>
        </a:solidFill>
        <a:latin typeface="Segoe UI"/>
        <a:ea typeface="Segoe UI"/>
        <a:cs typeface="Segoe UI"/>
      </a:defRPr>
    </a:lvl8pPr>
    <a:lvl9pPr marL="3657600" algn="l" defTabSz="914400" rtl="1" eaLnBrk="1" latinLnBrk="0" hangingPunct="1">
      <a:defRPr sz="1800" kern="1200">
        <a:solidFill>
          <a:schemeClr val="tx1"/>
        </a:solidFill>
        <a:latin typeface="Segoe UI"/>
        <a:ea typeface="Segoe UI"/>
        <a:cs typeface="Segoe UI"/>
      </a:defRPr>
    </a:lvl9pPr>
  </p:defaultTextStyle>
  <p:extLst>
    <p:ext uri="{521415D9-36F7-43E2-AB2F-B90AF26B5E84}">
      <p14:sectionLst xmlns:p14="http://schemas.microsoft.com/office/powerpoint/2010/main">
        <p14:section name="מקטע ברירת מחדל" id="{D8EE26F6-F4F1-49ED-A685-8986CA51356C}">
          <p14:sldIdLst>
            <p14:sldId id="256"/>
            <p14:sldId id="270"/>
            <p14:sldId id="269"/>
            <p14:sldId id="258"/>
          </p14:sldIdLst>
        </p14:section>
        <p14:section name="מקטע ללא כותרת" id="{E27E5663-DFDB-49EE-9DF2-E1E5A6B31BB8}">
          <p14:sldIdLst>
            <p14:sldId id="260"/>
            <p14:sldId id="272"/>
            <p14:sldId id="261"/>
            <p14:sldId id="262"/>
            <p14:sldId id="263"/>
            <p14:sldId id="264"/>
            <p14:sldId id="274"/>
            <p14:sldId id="273"/>
            <p14:sldId id="265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3EB"/>
    <a:srgbClr val="F7F2E8"/>
    <a:srgbClr val="606552"/>
    <a:srgbClr val="56654B"/>
    <a:srgbClr val="B46B4D"/>
    <a:srgbClr val="BB795D"/>
    <a:srgbClr val="D3A8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1" autoAdjust="0"/>
    <p:restoredTop sz="94610"/>
  </p:normalViewPr>
  <p:slideViewPr>
    <p:cSldViewPr snapToGrid="0" snapToObjects="1">
      <p:cViewPr varScale="1">
        <p:scale>
          <a:sx n="78" d="100"/>
          <a:sy n="78" d="100"/>
        </p:scale>
        <p:origin x="84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2573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153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842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1200" b="1" dirty="0">
                <a:solidFill>
                  <a:srgbClr val="606552"/>
                </a:solidFill>
              </a:rPr>
              <a:t>זהו ציווי לזכור וללמוד את ההיסטוריה, להתבונן בחוויות של הדורות הקודמים, ולהבין כיצד העבר מעצב את ההווה.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100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14747-935B-B8D0-FF5F-C7639399F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1D2FBF-5DEC-B37E-EE9E-544A0B2F0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E2EC26-ED75-3541-AE3C-E8D1EA9533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7306B1-7659-4C80-EA6F-9EBA4D1F4D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cs typeface="Segoe UI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115312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879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1" eaLnBrk="1" latinLnBrk="0" hangingPunct="1">
        <a:spcBef>
          <a:spcPct val="20000"/>
        </a:spcBef>
        <a:buFont typeface="Segoe UI" pitchFamily="34" charset="0"/>
        <a:buChar char="•"/>
        <a:defRPr sz="3200" kern="1200">
          <a:solidFill>
            <a:schemeClr val="tx1"/>
          </a:solidFill>
          <a:latin typeface="Segoe UI"/>
          <a:ea typeface="Segoe UI"/>
          <a:cs typeface="Segoe UI"/>
        </a:defRPr>
      </a:lvl1pPr>
      <a:lvl2pPr marL="742950" indent="-285750" algn="l" defTabSz="914400" rtl="1" eaLnBrk="1" latinLnBrk="0" hangingPunct="1">
        <a:spcBef>
          <a:spcPct val="20000"/>
        </a:spcBef>
        <a:buFont typeface="Segoe UI" pitchFamily="34" charset="0"/>
        <a:buChar char="–"/>
        <a:defRPr sz="2800" kern="1200">
          <a:solidFill>
            <a:schemeClr val="tx1"/>
          </a:solidFill>
          <a:latin typeface="Segoe UI"/>
          <a:ea typeface="Segoe UI"/>
          <a:cs typeface="Segoe UI"/>
        </a:defRPr>
      </a:lvl2pPr>
      <a:lvl3pPr marL="1143000" indent="-228600" algn="l" defTabSz="914400" rtl="1" eaLnBrk="1" latinLnBrk="0" hangingPunct="1">
        <a:spcBef>
          <a:spcPct val="20000"/>
        </a:spcBef>
        <a:buFont typeface="Segoe UI" pitchFamily="34" charset="0"/>
        <a:buChar char="•"/>
        <a:defRPr sz="2400" kern="1200">
          <a:solidFill>
            <a:schemeClr val="tx1"/>
          </a:solidFill>
          <a:latin typeface="Segoe UI"/>
          <a:ea typeface="Segoe UI"/>
          <a:cs typeface="Segoe UI"/>
        </a:defRPr>
      </a:lvl3pPr>
      <a:lvl4pPr marL="1600200" indent="-228600" algn="l" defTabSz="914400" rtl="1" eaLnBrk="1" latinLnBrk="0" hangingPunct="1">
        <a:spcBef>
          <a:spcPct val="20000"/>
        </a:spcBef>
        <a:buFont typeface="Segoe UI" pitchFamily="34" charset="0"/>
        <a:buChar char="–"/>
        <a:defRPr sz="2000" kern="1200">
          <a:solidFill>
            <a:schemeClr val="tx1"/>
          </a:solidFill>
          <a:latin typeface="Segoe UI"/>
          <a:ea typeface="Segoe UI"/>
          <a:cs typeface="Segoe UI"/>
        </a:defRPr>
      </a:lvl4pPr>
      <a:lvl5pPr marL="2057400" indent="-228600" algn="l" defTabSz="914400" rtl="1" eaLnBrk="1" latinLnBrk="0" hangingPunct="1">
        <a:spcBef>
          <a:spcPct val="20000"/>
        </a:spcBef>
        <a:buFont typeface="Segoe UI" pitchFamily="34" charset="0"/>
        <a:buChar char="»"/>
        <a:defRPr sz="2000" kern="1200">
          <a:solidFill>
            <a:schemeClr val="tx1"/>
          </a:solidFill>
          <a:latin typeface="Segoe UI"/>
          <a:ea typeface="Segoe UI"/>
          <a:cs typeface="Segoe UI"/>
        </a:defRPr>
      </a:lvl5pPr>
      <a:lvl6pPr marL="2514600" indent="-228600" algn="l" defTabSz="914400" rtl="1" eaLnBrk="1" latinLnBrk="0" hangingPunct="1">
        <a:spcBef>
          <a:spcPct val="20000"/>
        </a:spcBef>
        <a:buFont typeface="Segoe UI" pitchFamily="34" charset="0"/>
        <a:buChar char="•"/>
        <a:defRPr sz="2000" kern="1200">
          <a:solidFill>
            <a:schemeClr val="tx1"/>
          </a:solidFill>
          <a:latin typeface="Segoe UI"/>
          <a:ea typeface="Segoe UI"/>
          <a:cs typeface="Segoe UI"/>
        </a:defRPr>
      </a:lvl6pPr>
      <a:lvl7pPr marL="2971800" indent="-228600" algn="l" defTabSz="914400" rtl="1" eaLnBrk="1" latinLnBrk="0" hangingPunct="1">
        <a:spcBef>
          <a:spcPct val="20000"/>
        </a:spcBef>
        <a:buFont typeface="Segoe UI" pitchFamily="34" charset="0"/>
        <a:buChar char="•"/>
        <a:defRPr sz="2000" kern="1200">
          <a:solidFill>
            <a:schemeClr val="tx1"/>
          </a:solidFill>
          <a:latin typeface="Segoe UI"/>
          <a:ea typeface="Segoe UI"/>
          <a:cs typeface="Segoe UI"/>
        </a:defRPr>
      </a:lvl7pPr>
      <a:lvl8pPr marL="3429000" indent="-228600" algn="l" defTabSz="914400" rtl="1" eaLnBrk="1" latinLnBrk="0" hangingPunct="1">
        <a:spcBef>
          <a:spcPct val="20000"/>
        </a:spcBef>
        <a:buFont typeface="Segoe UI" pitchFamily="34" charset="0"/>
        <a:buChar char="•"/>
        <a:defRPr sz="2000" kern="1200">
          <a:solidFill>
            <a:schemeClr val="tx1"/>
          </a:solidFill>
          <a:latin typeface="Segoe UI"/>
          <a:ea typeface="Segoe UI"/>
          <a:cs typeface="Segoe UI"/>
        </a:defRPr>
      </a:lvl8pPr>
      <a:lvl9pPr marL="3886200" indent="-228600" algn="l" defTabSz="914400" rtl="1" eaLnBrk="1" latinLnBrk="0" hangingPunct="1">
        <a:spcBef>
          <a:spcPct val="20000"/>
        </a:spcBef>
        <a:buFont typeface="Segoe UI" pitchFamily="34" charset="0"/>
        <a:buChar char="•"/>
        <a:defRPr sz="2000" kern="1200">
          <a:solidFill>
            <a:schemeClr val="tx1"/>
          </a:solidFill>
          <a:latin typeface="Segoe UI"/>
          <a:ea typeface="Segoe UI"/>
          <a:cs typeface="Segoe UI"/>
        </a:defRPr>
      </a:lvl9pPr>
    </p:bodyStyle>
    <p:otherStyle>
      <a:defPPr>
        <a:defRPr lang="en-US"/>
      </a:defPPr>
      <a:lvl1pPr marL="0" algn="l" defTabSz="914400" rtl="1" eaLnBrk="1" latinLnBrk="0" hangingPunct="1">
        <a:defRPr sz="1800" kern="1200">
          <a:solidFill>
            <a:schemeClr val="tx1"/>
          </a:solidFill>
          <a:latin typeface="Segoe UI"/>
          <a:ea typeface="Segoe UI"/>
          <a:cs typeface="Segoe UI"/>
        </a:defRPr>
      </a:lvl1pPr>
      <a:lvl2pPr marL="457200" algn="l" defTabSz="914400" rtl="1" eaLnBrk="1" latinLnBrk="0" hangingPunct="1">
        <a:defRPr sz="1800" kern="1200">
          <a:solidFill>
            <a:schemeClr val="tx1"/>
          </a:solidFill>
          <a:latin typeface="Segoe UI"/>
          <a:ea typeface="Segoe UI"/>
          <a:cs typeface="Segoe UI"/>
        </a:defRPr>
      </a:lvl2pPr>
      <a:lvl3pPr marL="914400" algn="l" defTabSz="914400" rtl="1" eaLnBrk="1" latinLnBrk="0" hangingPunct="1">
        <a:defRPr sz="1800" kern="1200">
          <a:solidFill>
            <a:schemeClr val="tx1"/>
          </a:solidFill>
          <a:latin typeface="Segoe UI"/>
          <a:ea typeface="Segoe UI"/>
          <a:cs typeface="Segoe UI"/>
        </a:defRPr>
      </a:lvl3pPr>
      <a:lvl4pPr marL="1371600" algn="l" defTabSz="914400" rtl="1" eaLnBrk="1" latinLnBrk="0" hangingPunct="1">
        <a:defRPr sz="1800" kern="1200">
          <a:solidFill>
            <a:schemeClr val="tx1"/>
          </a:solidFill>
          <a:latin typeface="Segoe UI"/>
          <a:ea typeface="Segoe UI"/>
          <a:cs typeface="Segoe UI"/>
        </a:defRPr>
      </a:lvl4pPr>
      <a:lvl5pPr marL="1828800" algn="l" defTabSz="914400" rtl="1" eaLnBrk="1" latinLnBrk="0" hangingPunct="1">
        <a:defRPr sz="1800" kern="1200">
          <a:solidFill>
            <a:schemeClr val="tx1"/>
          </a:solidFill>
          <a:latin typeface="Segoe UI"/>
          <a:ea typeface="Segoe UI"/>
          <a:cs typeface="Segoe UI"/>
        </a:defRPr>
      </a:lvl5pPr>
      <a:lvl6pPr marL="2286000" algn="l" defTabSz="914400" rtl="1" eaLnBrk="1" latinLnBrk="0" hangingPunct="1">
        <a:defRPr sz="1800" kern="1200">
          <a:solidFill>
            <a:schemeClr val="tx1"/>
          </a:solidFill>
          <a:latin typeface="Segoe UI"/>
          <a:ea typeface="Segoe UI"/>
          <a:cs typeface="Segoe UI"/>
        </a:defRPr>
      </a:lvl6pPr>
      <a:lvl7pPr marL="2743200" algn="l" defTabSz="914400" rtl="1" eaLnBrk="1" latinLnBrk="0" hangingPunct="1">
        <a:defRPr sz="1800" kern="1200">
          <a:solidFill>
            <a:schemeClr val="tx1"/>
          </a:solidFill>
          <a:latin typeface="Segoe UI"/>
          <a:ea typeface="Segoe UI"/>
          <a:cs typeface="Segoe UI"/>
        </a:defRPr>
      </a:lvl7pPr>
      <a:lvl8pPr marL="3200400" algn="l" defTabSz="914400" rtl="1" eaLnBrk="1" latinLnBrk="0" hangingPunct="1">
        <a:defRPr sz="1800" kern="1200">
          <a:solidFill>
            <a:schemeClr val="tx1"/>
          </a:solidFill>
          <a:latin typeface="Segoe UI"/>
          <a:ea typeface="Segoe UI"/>
          <a:cs typeface="Segoe UI"/>
        </a:defRPr>
      </a:lvl8pPr>
      <a:lvl9pPr marL="3657600" algn="l" defTabSz="914400" rtl="1" eaLnBrk="1" latinLnBrk="0" hangingPunct="1">
        <a:defRPr sz="1800" kern="1200">
          <a:solidFill>
            <a:schemeClr val="tx1"/>
          </a:solidFill>
          <a:latin typeface="Segoe UI"/>
          <a:ea typeface="Segoe UI"/>
          <a:cs typeface="Segoe U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548640" y="647395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1400" dirty="0">
                <a:solidFill>
                  <a:srgbClr val="6B7442"/>
                </a:solidFill>
              </a:rPr>
              <a:t>מועדון </a:t>
            </a:r>
            <a:r>
              <a:rPr lang="en-US" sz="1400" dirty="0" err="1">
                <a:solidFill>
                  <a:srgbClr val="6B7442"/>
                </a:solidFill>
              </a:rPr>
              <a:t>הוותיקים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ג'רמק</a:t>
            </a:r>
            <a:r>
              <a:rPr lang="en-US" sz="1400" dirty="0">
                <a:solidFill>
                  <a:srgbClr val="6B7442"/>
                </a:solidFill>
              </a:rPr>
              <a:t> 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כפר</a:t>
            </a:r>
            <a:r>
              <a:rPr lang="en-US" sz="1400" dirty="0">
                <a:solidFill>
                  <a:srgbClr val="6B7442"/>
                </a:solidFill>
              </a:rPr>
              <a:t> חושן – ספסופה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172200" y="6473952"/>
            <a:ext cx="5440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400" dirty="0" err="1">
                <a:solidFill>
                  <a:srgbClr val="6B7442"/>
                </a:solidFill>
              </a:rPr>
              <a:t>פרויקט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גמר</a:t>
            </a:r>
            <a:r>
              <a:rPr lang="en-US" sz="1400" dirty="0">
                <a:solidFill>
                  <a:srgbClr val="6B7442"/>
                </a:solidFill>
              </a:rPr>
              <a:t>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קורס</a:t>
            </a:r>
            <a:r>
              <a:rPr lang="en-US" sz="1400" dirty="0">
                <a:solidFill>
                  <a:srgbClr val="6B7442"/>
                </a:solidFill>
              </a:rPr>
              <a:t> מנהיגות ומנהלי קהילה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539728" y="1188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300" b="1" dirty="0">
                <a:solidFill>
                  <a:srgbClr val="FFFFFF"/>
                </a:solidFill>
              </a:rPr>
              <a:t>1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632460" y="553666"/>
            <a:ext cx="10927080" cy="5486400"/>
          </a:xfrm>
          <a:prstGeom prst="roundRect">
            <a:avLst>
              <a:gd name="adj" fmla="val 1833"/>
            </a:avLst>
          </a:prstGeom>
          <a:solidFill>
            <a:srgbClr val="FFFDF8">
              <a:alpha val="94000"/>
            </a:srgbClr>
          </a:solidFill>
          <a:ln w="12700">
            <a:noFill/>
            <a:prstDash val="solid"/>
          </a:ln>
          <a:effectLst>
            <a:outerShdw blurRad="63500" sx="101000" sy="101000" algn="ctr" rotWithShape="0">
              <a:schemeClr val="tx2">
                <a:lumMod val="20000"/>
                <a:lumOff val="80000"/>
                <a:alpha val="43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endParaRPr lang="he-IL"/>
          </a:p>
        </p:txBody>
      </p:sp>
      <p:sp>
        <p:nvSpPr>
          <p:cNvPr id="9" name="Shape 6"/>
          <p:cNvSpPr/>
          <p:nvPr/>
        </p:nvSpPr>
        <p:spPr>
          <a:xfrm rot="1020000">
            <a:off x="-45720" y="-109728"/>
            <a:ext cx="2697480" cy="2240280"/>
          </a:xfrm>
          <a:prstGeom prst="arc">
            <a:avLst/>
          </a:prstGeom>
          <a:solidFill>
            <a:srgbClr val="FFFFFF">
              <a:alpha val="0"/>
            </a:srgbClr>
          </a:solidFill>
          <a:ln w="12700">
            <a:solidFill>
              <a:srgbClr val="F7F2E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3" name="Text 10"/>
          <p:cNvSpPr/>
          <p:nvPr/>
        </p:nvSpPr>
        <p:spPr>
          <a:xfrm>
            <a:off x="1751023" y="3197346"/>
            <a:ext cx="8412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2800" b="1" dirty="0">
                <a:solidFill>
                  <a:srgbClr val="4C56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מועדון ותיקים יישובי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Shape 13"/>
          <p:cNvSpPr/>
          <p:nvPr/>
        </p:nvSpPr>
        <p:spPr>
          <a:xfrm>
            <a:off x="3315632" y="4534609"/>
            <a:ext cx="5560736" cy="0"/>
          </a:xfrm>
          <a:prstGeom prst="line">
            <a:avLst/>
          </a:prstGeom>
          <a:noFill/>
          <a:ln w="1397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7" name="Text 14"/>
          <p:cNvSpPr/>
          <p:nvPr/>
        </p:nvSpPr>
        <p:spPr>
          <a:xfrm>
            <a:off x="2162503" y="4675548"/>
            <a:ext cx="7589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600" dirty="0" err="1">
                <a:solidFill>
                  <a:srgbClr val="8A745C"/>
                </a:solidFill>
              </a:rPr>
              <a:t>פרויקט</a:t>
            </a:r>
            <a:r>
              <a:rPr lang="en-US" sz="1600" dirty="0">
                <a:solidFill>
                  <a:srgbClr val="8A745C"/>
                </a:solidFill>
              </a:rPr>
              <a:t> ג</a:t>
            </a:r>
            <a:r>
              <a:rPr lang="he-IL" sz="1600" dirty="0">
                <a:solidFill>
                  <a:srgbClr val="8A745C"/>
                </a:solidFill>
              </a:rPr>
              <a:t>מר</a:t>
            </a:r>
            <a:r>
              <a:rPr lang="en-US" sz="1600" dirty="0">
                <a:solidFill>
                  <a:srgbClr val="8A745C"/>
                </a:solidFill>
              </a:rPr>
              <a:t>| </a:t>
            </a:r>
            <a:r>
              <a:rPr lang="he-IL" sz="1600" dirty="0">
                <a:solidFill>
                  <a:srgbClr val="8A745C"/>
                </a:solidFill>
              </a:rPr>
              <a:t> ק</a:t>
            </a:r>
            <a:r>
              <a:rPr lang="en-US" sz="1600" dirty="0" err="1">
                <a:solidFill>
                  <a:srgbClr val="8A745C"/>
                </a:solidFill>
              </a:rPr>
              <a:t>ורס</a:t>
            </a:r>
            <a:r>
              <a:rPr lang="en-US" sz="1600" dirty="0">
                <a:solidFill>
                  <a:srgbClr val="8A745C"/>
                </a:solidFill>
              </a:rPr>
              <a:t> </a:t>
            </a:r>
            <a:r>
              <a:rPr lang="en-US" sz="1600" dirty="0" err="1">
                <a:solidFill>
                  <a:srgbClr val="8A745C"/>
                </a:solidFill>
              </a:rPr>
              <a:t>מנהיגות</a:t>
            </a:r>
            <a:r>
              <a:rPr lang="en-US" sz="1600" dirty="0">
                <a:solidFill>
                  <a:srgbClr val="8A745C"/>
                </a:solidFill>
              </a:rPr>
              <a:t> ומנהלי קהילה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2162503" y="5015089"/>
            <a:ext cx="7589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600" dirty="0">
                <a:solidFill>
                  <a:srgbClr val="8A745C"/>
                </a:solidFill>
              </a:rPr>
              <a:t>מועצה אזורית מרום </a:t>
            </a:r>
            <a:r>
              <a:rPr lang="en-US" sz="1600" dirty="0" err="1">
                <a:solidFill>
                  <a:srgbClr val="8A745C"/>
                </a:solidFill>
              </a:rPr>
              <a:t>הגליל</a:t>
            </a:r>
            <a:r>
              <a:rPr lang="en-US" sz="1600" dirty="0">
                <a:solidFill>
                  <a:srgbClr val="8A745C"/>
                </a:solidFill>
              </a:rPr>
              <a:t> |</a:t>
            </a:r>
            <a:r>
              <a:rPr lang="he-IL" sz="1600" dirty="0">
                <a:solidFill>
                  <a:srgbClr val="8A745C"/>
                </a:solidFill>
              </a:rPr>
              <a:t> </a:t>
            </a:r>
            <a:r>
              <a:rPr lang="en-US" sz="1600" dirty="0" err="1">
                <a:solidFill>
                  <a:srgbClr val="8A745C"/>
                </a:solidFill>
              </a:rPr>
              <a:t>יוני</a:t>
            </a:r>
            <a:r>
              <a:rPr lang="en-US" sz="1600" dirty="0">
                <a:solidFill>
                  <a:srgbClr val="8A745C"/>
                </a:solidFill>
              </a:rPr>
              <a:t> 2026 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4495800" y="5487895"/>
            <a:ext cx="3200400" cy="3299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400" b="1" dirty="0">
                <a:solidFill>
                  <a:srgbClr val="4C5630"/>
                </a:solidFill>
              </a:rPr>
              <a:t>דיאנה ח׳ון | רונית ביטון</a:t>
            </a:r>
            <a:endParaRPr lang="en-US" sz="1400" dirty="0"/>
          </a:p>
        </p:txBody>
      </p:sp>
      <p:sp>
        <p:nvSpPr>
          <p:cNvPr id="6" name="Shape 6">
            <a:extLst>
              <a:ext uri="{FF2B5EF4-FFF2-40B4-BE49-F238E27FC236}">
                <a16:creationId xmlns:a16="http://schemas.microsoft.com/office/drawing/2014/main" id="{7FB650C5-BE2E-6C1F-4C89-DC42A994E126}"/>
              </a:ext>
            </a:extLst>
          </p:cNvPr>
          <p:cNvSpPr/>
          <p:nvPr/>
        </p:nvSpPr>
        <p:spPr>
          <a:xfrm rot="1020000">
            <a:off x="-2667493" y="-242989"/>
            <a:ext cx="2697480" cy="2240280"/>
          </a:xfrm>
          <a:prstGeom prst="arc">
            <a:avLst/>
          </a:prstGeom>
          <a:solidFill>
            <a:srgbClr val="FFFFFF">
              <a:alpha val="0"/>
            </a:srgbClr>
          </a:solidFill>
          <a:ln w="12700">
            <a:solidFill>
              <a:srgbClr val="F7F2E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0" name="Text 13"/>
          <p:cNvSpPr/>
          <p:nvPr/>
        </p:nvSpPr>
        <p:spPr>
          <a:xfrm>
            <a:off x="2880359" y="3734949"/>
            <a:ext cx="6263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he-IL" sz="2400" dirty="0">
                <a:solidFill>
                  <a:srgbClr val="B46B4D"/>
                </a:solidFill>
              </a:rPr>
              <a:t>בית  קהילה  משמעות </a:t>
            </a:r>
            <a:endParaRPr lang="en-US" sz="2400" dirty="0">
              <a:solidFill>
                <a:srgbClr val="B46B4D"/>
              </a:solidFill>
            </a:endParaRPr>
          </a:p>
        </p:txBody>
      </p:sp>
      <p:cxnSp>
        <p:nvCxnSpPr>
          <p:cNvPr id="22" name="מחבר ישר 21"/>
          <p:cNvCxnSpPr/>
          <p:nvPr/>
        </p:nvCxnSpPr>
        <p:spPr>
          <a:xfrm>
            <a:off x="6814264" y="3723242"/>
            <a:ext cx="0" cy="256386"/>
          </a:xfrm>
          <a:prstGeom prst="line">
            <a:avLst/>
          </a:prstGeom>
          <a:ln>
            <a:solidFill>
              <a:srgbClr val="BB795D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מחבר ישר 24"/>
          <p:cNvCxnSpPr/>
          <p:nvPr/>
        </p:nvCxnSpPr>
        <p:spPr>
          <a:xfrm>
            <a:off x="5852160" y="3734949"/>
            <a:ext cx="0" cy="256386"/>
          </a:xfrm>
          <a:prstGeom prst="line">
            <a:avLst/>
          </a:prstGeom>
          <a:ln>
            <a:solidFill>
              <a:srgbClr val="BB795D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 13">
            <a:extLst>
              <a:ext uri="{FF2B5EF4-FFF2-40B4-BE49-F238E27FC236}">
                <a16:creationId xmlns:a16="http://schemas.microsoft.com/office/drawing/2014/main" id="{77C45A99-245F-ACA9-21C4-6159D4E0086E}"/>
              </a:ext>
            </a:extLst>
          </p:cNvPr>
          <p:cNvSpPr/>
          <p:nvPr/>
        </p:nvSpPr>
        <p:spPr>
          <a:xfrm>
            <a:off x="2926080" y="2252330"/>
            <a:ext cx="6263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he-IL" sz="7200" b="1" dirty="0">
                <a:solidFill>
                  <a:srgbClr val="6065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ג'רמק</a:t>
            </a:r>
            <a:endParaRPr lang="en-US" sz="2400" dirty="0">
              <a:solidFill>
                <a:srgbClr val="60655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9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6"/>
          <p:cNvSpPr/>
          <p:nvPr/>
        </p:nvSpPr>
        <p:spPr>
          <a:xfrm>
            <a:off x="1965960" y="411480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2600" b="1" dirty="0">
                <a:solidFill>
                  <a:srgbClr val="4C56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הצלחה והשפעה</a:t>
            </a:r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 7"/>
          <p:cNvSpPr/>
          <p:nvPr/>
        </p:nvSpPr>
        <p:spPr>
          <a:xfrm>
            <a:off x="1965960" y="914400"/>
            <a:ext cx="9326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400" dirty="0">
                <a:solidFill>
                  <a:srgbClr val="B46B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איך נדע שג׳רמיק עובד?</a:t>
            </a:r>
            <a:endParaRPr 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0" y="867925"/>
            <a:ext cx="2606040" cy="18288"/>
          </a:xfrm>
          <a:prstGeom prst="line">
            <a:avLst/>
          </a:prstGeom>
          <a:noFill/>
          <a:ln w="1397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Shape 13"/>
          <p:cNvSpPr/>
          <p:nvPr/>
        </p:nvSpPr>
        <p:spPr>
          <a:xfrm>
            <a:off x="8587902" y="1623060"/>
            <a:ext cx="2148840" cy="1417320"/>
          </a:xfrm>
          <a:prstGeom prst="roundRect">
            <a:avLst>
              <a:gd name="adj" fmla="val 5806"/>
            </a:avLst>
          </a:prstGeom>
          <a:solidFill>
            <a:srgbClr val="E3E8D5"/>
          </a:solidFill>
          <a:ln w="12700">
            <a:solidFill>
              <a:srgbClr val="E8DDD0"/>
            </a:solidFill>
            <a:prstDash val="solid"/>
          </a:ln>
          <a:effectLst>
            <a:outerShdw blurRad="19050" dist="50800" dir="2700000" algn="bl" rotWithShape="0">
              <a:srgbClr val="D7C8B4">
                <a:alpha val="1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7" name="Text 14"/>
          <p:cNvSpPr/>
          <p:nvPr/>
        </p:nvSpPr>
        <p:spPr>
          <a:xfrm>
            <a:off x="8725062" y="1746504"/>
            <a:ext cx="1874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4C5630"/>
                </a:solidFill>
              </a:rPr>
              <a:t>השתתפות קבועה</a:t>
            </a:r>
            <a:endParaRPr lang="en-US" dirty="0"/>
          </a:p>
        </p:txBody>
      </p:sp>
      <p:sp>
        <p:nvSpPr>
          <p:cNvPr id="18" name="Shape 15"/>
          <p:cNvSpPr/>
          <p:nvPr/>
        </p:nvSpPr>
        <p:spPr>
          <a:xfrm>
            <a:off x="8816502" y="2039112"/>
            <a:ext cx="169164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9" name="Text 16"/>
          <p:cNvSpPr/>
          <p:nvPr/>
        </p:nvSpPr>
        <p:spPr>
          <a:xfrm>
            <a:off x="8779926" y="2093976"/>
            <a:ext cx="1819656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2F3126"/>
                </a:solidFill>
              </a:rPr>
              <a:t>לפחות 10–15 ותיקים משתתפים באופן קבוע.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6164742" y="1600200"/>
            <a:ext cx="2148840" cy="1417320"/>
          </a:xfrm>
          <a:prstGeom prst="roundRect">
            <a:avLst>
              <a:gd name="adj" fmla="val 5806"/>
            </a:avLst>
          </a:prstGeom>
          <a:solidFill>
            <a:srgbClr val="FFFDF8"/>
          </a:solidFill>
          <a:ln w="12700">
            <a:solidFill>
              <a:srgbClr val="E8DDD0"/>
            </a:solidFill>
            <a:prstDash val="solid"/>
          </a:ln>
          <a:effectLst>
            <a:outerShdw blurRad="19050" dist="50800" dir="2700000" algn="bl" rotWithShape="0">
              <a:srgbClr val="D7C8B4">
                <a:alpha val="1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1" name="Text 18"/>
          <p:cNvSpPr/>
          <p:nvPr/>
        </p:nvSpPr>
        <p:spPr>
          <a:xfrm>
            <a:off x="6301902" y="1746504"/>
            <a:ext cx="1874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4C5630"/>
                </a:solidFill>
              </a:rPr>
              <a:t>ותיקים מובילים</a:t>
            </a:r>
            <a:endParaRPr lang="en-US" dirty="0"/>
          </a:p>
        </p:txBody>
      </p:sp>
      <p:sp>
        <p:nvSpPr>
          <p:cNvPr id="22" name="Shape 19"/>
          <p:cNvSpPr/>
          <p:nvPr/>
        </p:nvSpPr>
        <p:spPr>
          <a:xfrm>
            <a:off x="6393342" y="2039112"/>
            <a:ext cx="169164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3" name="Text 20"/>
          <p:cNvSpPr/>
          <p:nvPr/>
        </p:nvSpPr>
        <p:spPr>
          <a:xfrm>
            <a:off x="6329334" y="2130552"/>
            <a:ext cx="1819656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 err="1">
                <a:solidFill>
                  <a:srgbClr val="2F3126"/>
                </a:solidFill>
              </a:rPr>
              <a:t>לפחות</a:t>
            </a:r>
            <a:r>
              <a:rPr lang="he-IL" sz="1400" dirty="0">
                <a:solidFill>
                  <a:srgbClr val="2F3126"/>
                </a:solidFill>
              </a:rPr>
              <a:t> שלושה </a:t>
            </a:r>
            <a:r>
              <a:rPr lang="en-US" sz="1400" dirty="0" err="1">
                <a:solidFill>
                  <a:srgbClr val="2F3126"/>
                </a:solidFill>
              </a:rPr>
              <a:t>ותיקים</a:t>
            </a:r>
            <a:r>
              <a:rPr lang="en-US" sz="1400" dirty="0">
                <a:solidFill>
                  <a:srgbClr val="2F3126"/>
                </a:solidFill>
              </a:rPr>
              <a:t> שותפים בהובלת מפגש או תוכן.</a:t>
            </a:r>
            <a:endParaRPr lang="en-US" sz="1400" dirty="0"/>
          </a:p>
        </p:txBody>
      </p:sp>
      <p:sp>
        <p:nvSpPr>
          <p:cNvPr id="24" name="Shape 21"/>
          <p:cNvSpPr/>
          <p:nvPr/>
        </p:nvSpPr>
        <p:spPr>
          <a:xfrm>
            <a:off x="3741582" y="1600200"/>
            <a:ext cx="2148840" cy="1417320"/>
          </a:xfrm>
          <a:prstGeom prst="roundRect">
            <a:avLst>
              <a:gd name="adj" fmla="val 5806"/>
            </a:avLst>
          </a:prstGeom>
          <a:solidFill>
            <a:srgbClr val="F0DED2"/>
          </a:solidFill>
          <a:ln w="12700">
            <a:solidFill>
              <a:srgbClr val="E8DDD0"/>
            </a:solidFill>
            <a:prstDash val="solid"/>
          </a:ln>
          <a:effectLst>
            <a:outerShdw blurRad="19050" dist="50800" dir="2700000" algn="bl" rotWithShape="0">
              <a:srgbClr val="D7C8B4">
                <a:alpha val="1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5" name="Text 22"/>
          <p:cNvSpPr/>
          <p:nvPr/>
        </p:nvSpPr>
        <p:spPr>
          <a:xfrm>
            <a:off x="3878742" y="1746504"/>
            <a:ext cx="1874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4C5630"/>
                </a:solidFill>
              </a:rPr>
              <a:t>חיבור לקהילה</a:t>
            </a:r>
            <a:endParaRPr lang="en-US" dirty="0"/>
          </a:p>
        </p:txBody>
      </p:sp>
      <p:sp>
        <p:nvSpPr>
          <p:cNvPr id="26" name="Shape 23"/>
          <p:cNvSpPr/>
          <p:nvPr/>
        </p:nvSpPr>
        <p:spPr>
          <a:xfrm>
            <a:off x="3970182" y="2039112"/>
            <a:ext cx="169164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7" name="Text 24"/>
          <p:cNvSpPr/>
          <p:nvPr/>
        </p:nvSpPr>
        <p:spPr>
          <a:xfrm>
            <a:off x="3906174" y="2048257"/>
            <a:ext cx="1819656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2F3126"/>
                </a:solidFill>
              </a:rPr>
              <a:t>פעילות בין־דורית אחת לפחות בכל רבעון.</a:t>
            </a:r>
            <a:endParaRPr lang="en-US" sz="1400" dirty="0"/>
          </a:p>
        </p:txBody>
      </p:sp>
      <p:sp>
        <p:nvSpPr>
          <p:cNvPr id="28" name="Shape 25"/>
          <p:cNvSpPr/>
          <p:nvPr/>
        </p:nvSpPr>
        <p:spPr>
          <a:xfrm>
            <a:off x="1318422" y="1600200"/>
            <a:ext cx="2148840" cy="1417320"/>
          </a:xfrm>
          <a:prstGeom prst="roundRect">
            <a:avLst>
              <a:gd name="adj" fmla="val 5806"/>
            </a:avLst>
          </a:prstGeom>
          <a:solidFill>
            <a:srgbClr val="FFFDF8"/>
          </a:solidFill>
          <a:ln w="12700">
            <a:solidFill>
              <a:srgbClr val="E8DDD0"/>
            </a:solidFill>
            <a:prstDash val="solid"/>
          </a:ln>
          <a:effectLst>
            <a:outerShdw blurRad="19050" dist="50800" dir="2700000" algn="bl" rotWithShape="0">
              <a:srgbClr val="D7C8B4">
                <a:alpha val="1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9" name="Text 26"/>
          <p:cNvSpPr/>
          <p:nvPr/>
        </p:nvSpPr>
        <p:spPr>
          <a:xfrm>
            <a:off x="1455582" y="1746504"/>
            <a:ext cx="1874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4C5630"/>
                </a:solidFill>
              </a:rPr>
              <a:t>אקטיביות</a:t>
            </a:r>
            <a:endParaRPr lang="en-US" dirty="0"/>
          </a:p>
        </p:txBody>
      </p:sp>
      <p:sp>
        <p:nvSpPr>
          <p:cNvPr id="30" name="Shape 27"/>
          <p:cNvSpPr/>
          <p:nvPr/>
        </p:nvSpPr>
        <p:spPr>
          <a:xfrm>
            <a:off x="1547022" y="2039112"/>
            <a:ext cx="169164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1" name="Text 28"/>
          <p:cNvSpPr/>
          <p:nvPr/>
        </p:nvSpPr>
        <p:spPr>
          <a:xfrm>
            <a:off x="1483014" y="2130552"/>
            <a:ext cx="1819656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2F3126"/>
                </a:solidFill>
              </a:rPr>
              <a:t>לפחות 30% </a:t>
            </a:r>
            <a:r>
              <a:rPr lang="he-IL" sz="1400" dirty="0">
                <a:solidFill>
                  <a:srgbClr val="2F3126"/>
                </a:solidFill>
              </a:rPr>
              <a:t> </a:t>
            </a:r>
            <a:r>
              <a:rPr lang="en-US" sz="1400" dirty="0" err="1">
                <a:solidFill>
                  <a:srgbClr val="2F3126"/>
                </a:solidFill>
              </a:rPr>
              <a:t>בפעילות</a:t>
            </a:r>
            <a:r>
              <a:rPr lang="en-US" sz="1400" dirty="0">
                <a:solidFill>
                  <a:srgbClr val="2F3126"/>
                </a:solidFill>
              </a:rPr>
              <a:t> חוץ / טיול / פעילות אזורית.</a:t>
            </a:r>
            <a:endParaRPr lang="en-US" sz="1400" dirty="0"/>
          </a:p>
        </p:txBody>
      </p:sp>
      <p:sp>
        <p:nvSpPr>
          <p:cNvPr id="32" name="Shape 29"/>
          <p:cNvSpPr/>
          <p:nvPr/>
        </p:nvSpPr>
        <p:spPr>
          <a:xfrm>
            <a:off x="1490545" y="3457942"/>
            <a:ext cx="9326880" cy="914400"/>
          </a:xfrm>
          <a:prstGeom prst="roundRect">
            <a:avLst>
              <a:gd name="adj" fmla="val 9000"/>
            </a:avLst>
          </a:prstGeom>
          <a:solidFill>
            <a:srgbClr val="FFFDF8"/>
          </a:solidFill>
          <a:ln w="12700">
            <a:solidFill>
              <a:srgbClr val="E8DDD0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3" name="Text 30"/>
          <p:cNvSpPr/>
          <p:nvPr/>
        </p:nvSpPr>
        <p:spPr>
          <a:xfrm>
            <a:off x="1691640" y="3639312"/>
            <a:ext cx="8869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4C5630"/>
                </a:solidFill>
              </a:rPr>
              <a:t>שייכות ומשמעות</a:t>
            </a:r>
            <a:endParaRPr lang="en-US" dirty="0"/>
          </a:p>
        </p:txBody>
      </p:sp>
      <p:sp>
        <p:nvSpPr>
          <p:cNvPr id="34" name="Text 31"/>
          <p:cNvSpPr/>
          <p:nvPr/>
        </p:nvSpPr>
        <p:spPr>
          <a:xfrm>
            <a:off x="1691640" y="3950208"/>
            <a:ext cx="8869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2F3126"/>
                </a:solidFill>
              </a:rPr>
              <a:t>המשתתפים מדווחים על חיזוק תחושת שייכות, קשר חברתי, מעורבות ומשמעות.</a:t>
            </a:r>
            <a:endParaRPr lang="en-US" sz="1400" dirty="0"/>
          </a:p>
        </p:txBody>
      </p:sp>
      <p:sp>
        <p:nvSpPr>
          <p:cNvPr id="35" name="Shape 32"/>
          <p:cNvSpPr/>
          <p:nvPr/>
        </p:nvSpPr>
        <p:spPr>
          <a:xfrm>
            <a:off x="1287256" y="5130255"/>
            <a:ext cx="9837258" cy="572961"/>
          </a:xfrm>
          <a:prstGeom prst="roundRect">
            <a:avLst>
              <a:gd name="adj" fmla="val 14545"/>
            </a:avLst>
          </a:prstGeom>
          <a:solidFill>
            <a:srgbClr val="6B7442"/>
          </a:solidFill>
          <a:ln w="12700">
            <a:solidFill>
              <a:srgbClr val="6B7442">
                <a:alpha val="0"/>
              </a:srgbClr>
            </a:solidFill>
            <a:prstDash val="soli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he-IL"/>
          </a:p>
        </p:txBody>
      </p:sp>
      <p:sp>
        <p:nvSpPr>
          <p:cNvPr id="36" name="Text 33"/>
          <p:cNvSpPr/>
          <p:nvPr/>
        </p:nvSpPr>
        <p:spPr>
          <a:xfrm>
            <a:off x="1295562" y="5323318"/>
            <a:ext cx="9738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הצלחה תימדד לא רק במספר הפעילויות — אלא ביכולת להפוך למרחב קבוע שמחזק את הוותיקים ואת הקהילה כולה.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B4763F60-3C98-8FD7-9EC4-8C1FBF27EBAF}"/>
              </a:ext>
            </a:extLst>
          </p:cNvPr>
          <p:cNvSpPr/>
          <p:nvPr/>
        </p:nvSpPr>
        <p:spPr>
          <a:xfrm>
            <a:off x="579120" y="6455664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1400" dirty="0">
                <a:solidFill>
                  <a:srgbClr val="6B7442"/>
                </a:solidFill>
              </a:rPr>
              <a:t>מועדון </a:t>
            </a:r>
            <a:r>
              <a:rPr lang="en-US" sz="1400" dirty="0" err="1">
                <a:solidFill>
                  <a:srgbClr val="6B7442"/>
                </a:solidFill>
              </a:rPr>
              <a:t>הוותיקים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ג'רמק</a:t>
            </a:r>
            <a:r>
              <a:rPr lang="en-US" sz="1400" dirty="0">
                <a:solidFill>
                  <a:srgbClr val="6B7442"/>
                </a:solidFill>
              </a:rPr>
              <a:t> 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כפר</a:t>
            </a:r>
            <a:r>
              <a:rPr lang="en-US" sz="1400" dirty="0">
                <a:solidFill>
                  <a:srgbClr val="6B7442"/>
                </a:solidFill>
              </a:rPr>
              <a:t> חושן – ספסופה</a:t>
            </a:r>
            <a:endParaRPr lang="en-US" sz="1400" dirty="0"/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A7877D25-37EC-EBFB-80A2-A508E1320934}"/>
              </a:ext>
            </a:extLst>
          </p:cNvPr>
          <p:cNvSpPr/>
          <p:nvPr/>
        </p:nvSpPr>
        <p:spPr>
          <a:xfrm>
            <a:off x="6172200" y="6473952"/>
            <a:ext cx="5440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400" dirty="0" err="1">
                <a:solidFill>
                  <a:srgbClr val="6B7442"/>
                </a:solidFill>
              </a:rPr>
              <a:t>פרויקט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גמר</a:t>
            </a:r>
            <a:r>
              <a:rPr lang="en-US" sz="1400" dirty="0">
                <a:solidFill>
                  <a:srgbClr val="6B7442"/>
                </a:solidFill>
              </a:rPr>
              <a:t>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קורס</a:t>
            </a:r>
            <a:r>
              <a:rPr lang="en-US" sz="1400" dirty="0">
                <a:solidFill>
                  <a:srgbClr val="6B7442"/>
                </a:solidFill>
              </a:rPr>
              <a:t> מנהיגות ומנהלי קהילה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775"/>
            <a:ext cx="12272187" cy="6906775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11708524" y="1"/>
            <a:ext cx="346842" cy="430924"/>
          </a:xfrm>
          <a:prstGeom prst="rect">
            <a:avLst/>
          </a:prstGeom>
          <a:solidFill>
            <a:srgbClr val="F8F3EB"/>
          </a:solidFill>
          <a:ln>
            <a:solidFill>
              <a:srgbClr val="F7F2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70656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תמונה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" y="-3339"/>
            <a:ext cx="10718799" cy="6861339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2195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11539728" y="1188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300" b="1" dirty="0">
                <a:solidFill>
                  <a:srgbClr val="FFFFFF"/>
                </a:solidFill>
              </a:rPr>
              <a:t>10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645920" y="1993391"/>
            <a:ext cx="8961120" cy="54863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endParaRPr lang="en-US" sz="1420" dirty="0"/>
          </a:p>
        </p:txBody>
      </p:sp>
      <p:sp>
        <p:nvSpPr>
          <p:cNvPr id="14" name="Shape 11"/>
          <p:cNvSpPr/>
          <p:nvPr/>
        </p:nvSpPr>
        <p:spPr>
          <a:xfrm>
            <a:off x="3192178" y="2999401"/>
            <a:ext cx="630936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9EB98FAC-54B2-41CB-1DFB-F29A2B356399}"/>
              </a:ext>
            </a:extLst>
          </p:cNvPr>
          <p:cNvSpPr/>
          <p:nvPr/>
        </p:nvSpPr>
        <p:spPr>
          <a:xfrm>
            <a:off x="579120" y="6455664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1400" dirty="0">
                <a:solidFill>
                  <a:srgbClr val="6B7442"/>
                </a:solidFill>
              </a:rPr>
              <a:t>מועדון </a:t>
            </a:r>
            <a:r>
              <a:rPr lang="en-US" sz="1400" dirty="0" err="1">
                <a:solidFill>
                  <a:srgbClr val="6B7442"/>
                </a:solidFill>
              </a:rPr>
              <a:t>הוותיקים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ג'רמק</a:t>
            </a:r>
            <a:r>
              <a:rPr lang="en-US" sz="1400" dirty="0">
                <a:solidFill>
                  <a:srgbClr val="6B7442"/>
                </a:solidFill>
              </a:rPr>
              <a:t> 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כפר</a:t>
            </a:r>
            <a:r>
              <a:rPr lang="en-US" sz="1400" dirty="0">
                <a:solidFill>
                  <a:srgbClr val="6B7442"/>
                </a:solidFill>
              </a:rPr>
              <a:t> חושן – ספסופה</a:t>
            </a:r>
            <a:endParaRPr lang="en-US" sz="14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4760985E-9D0F-C3B4-15BC-F51E320DE462}"/>
              </a:ext>
            </a:extLst>
          </p:cNvPr>
          <p:cNvSpPr/>
          <p:nvPr/>
        </p:nvSpPr>
        <p:spPr>
          <a:xfrm>
            <a:off x="6172200" y="6473952"/>
            <a:ext cx="5440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400" dirty="0" err="1">
                <a:solidFill>
                  <a:srgbClr val="6B7442"/>
                </a:solidFill>
              </a:rPr>
              <a:t>פרויקט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גמר</a:t>
            </a:r>
            <a:r>
              <a:rPr lang="en-US" sz="1400" dirty="0">
                <a:solidFill>
                  <a:srgbClr val="6B7442"/>
                </a:solidFill>
              </a:rPr>
              <a:t>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קורס</a:t>
            </a:r>
            <a:r>
              <a:rPr lang="en-US" sz="1400" dirty="0">
                <a:solidFill>
                  <a:srgbClr val="6B7442"/>
                </a:solidFill>
              </a:rPr>
              <a:t> מנהיגות ומנהלי קהילה</a:t>
            </a:r>
            <a:endParaRPr lang="en-US" sz="1400" dirty="0"/>
          </a:p>
        </p:txBody>
      </p:sp>
      <p:sp>
        <p:nvSpPr>
          <p:cNvPr id="4" name="מלבן 3"/>
          <p:cNvSpPr/>
          <p:nvPr/>
        </p:nvSpPr>
        <p:spPr>
          <a:xfrm>
            <a:off x="1471261" y="3535433"/>
            <a:ext cx="94018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b="1" dirty="0">
                <a:solidFill>
                  <a:srgbClr val="56654B"/>
                </a:solidFill>
              </a:rPr>
              <a:t>הוותיקים הם זיכרון, ידע וחוסן קהילתי. </a:t>
            </a:r>
          </a:p>
          <a:p>
            <a:pPr algn="ctr"/>
            <a:r>
              <a:rPr lang="he-IL" b="1" dirty="0" err="1">
                <a:solidFill>
                  <a:srgbClr val="56654B"/>
                </a:solidFill>
              </a:rPr>
              <a:t>ג׳רמק</a:t>
            </a:r>
            <a:r>
              <a:rPr lang="he-IL" b="1" dirty="0">
                <a:solidFill>
                  <a:srgbClr val="56654B"/>
                </a:solidFill>
              </a:rPr>
              <a:t> מבקש לתת להם מקום להמשיך להשפיע.</a:t>
            </a:r>
            <a:endParaRPr lang="he-IL" dirty="0">
              <a:solidFill>
                <a:srgbClr val="56654B"/>
              </a:solidFill>
            </a:endParaRPr>
          </a:p>
        </p:txBody>
      </p:sp>
      <p:sp>
        <p:nvSpPr>
          <p:cNvPr id="2" name="Text 12">
            <a:extLst>
              <a:ext uri="{FF2B5EF4-FFF2-40B4-BE49-F238E27FC236}">
                <a16:creationId xmlns:a16="http://schemas.microsoft.com/office/drawing/2014/main" id="{C556F6AE-E03D-F495-6441-81974ADCFD67}"/>
              </a:ext>
            </a:extLst>
          </p:cNvPr>
          <p:cNvSpPr/>
          <p:nvPr/>
        </p:nvSpPr>
        <p:spPr>
          <a:xfrm>
            <a:off x="657808" y="1071712"/>
            <a:ext cx="11028784" cy="184335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he-IL" sz="2400" b="1" dirty="0"/>
              <a:t>"זְכֹר יְמוֹת עוֹלָם, בִּינוּ שְׁנוֹת דּוֹר וָדוֹר; שְׁאַל אָבִיךָ </a:t>
            </a:r>
            <a:r>
              <a:rPr lang="he-IL" sz="2400" b="1" dirty="0" err="1"/>
              <a:t>וְיַגֵּדְך</a:t>
            </a:r>
            <a:r>
              <a:rPr lang="he-IL" sz="2400" b="1" dirty="0"/>
              <a:t>ָ, זְקֵנֶיךָ וְיֹאמְרוּ לָךְ"</a:t>
            </a:r>
          </a:p>
          <a:p>
            <a:pPr marL="0" indent="0" algn="ctr" rtl="1">
              <a:buNone/>
            </a:pPr>
            <a:r>
              <a:rPr lang="he-IL" dirty="0"/>
              <a:t>דברים (פרק ל"ב, פסוק ז')</a:t>
            </a:r>
            <a:endParaRPr lang="he-IL" b="1" dirty="0"/>
          </a:p>
          <a:p>
            <a:pPr algn="ctr"/>
            <a:endParaRPr lang="he-IL" sz="1700" dirty="0"/>
          </a:p>
          <a:p>
            <a:pPr algn="ctr"/>
            <a:r>
              <a:rPr lang="he-IL" sz="1700" dirty="0"/>
              <a:t>זהו ציווי לזכור וללמוד את ההיסטוריה, להתבונן בחוויות של הדורות הקודמים, ולהבין כיצד העבר מעצב את ההווה.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11539728" y="1188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300" b="1" dirty="0">
                <a:solidFill>
                  <a:srgbClr val="FFFFFF"/>
                </a:solidFill>
              </a:rPr>
              <a:t>10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2834640" y="3884717"/>
            <a:ext cx="630936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Text 13"/>
          <p:cNvSpPr/>
          <p:nvPr/>
        </p:nvSpPr>
        <p:spPr>
          <a:xfrm>
            <a:off x="2880360" y="3148114"/>
            <a:ext cx="6263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he-IL" sz="2800" dirty="0">
                <a:solidFill>
                  <a:srgbClr val="B46B4D"/>
                </a:solidFill>
              </a:rPr>
              <a:t>בית  קהילה  משמעות </a:t>
            </a:r>
            <a:endParaRPr lang="en-US" sz="2800" dirty="0">
              <a:solidFill>
                <a:srgbClr val="B46B4D"/>
              </a:solidFill>
            </a:endParaRPr>
          </a:p>
        </p:txBody>
      </p:sp>
      <p:sp>
        <p:nvSpPr>
          <p:cNvPr id="2" name="Text 13">
            <a:extLst>
              <a:ext uri="{FF2B5EF4-FFF2-40B4-BE49-F238E27FC236}">
                <a16:creationId xmlns:a16="http://schemas.microsoft.com/office/drawing/2014/main" id="{77C45A99-245F-ACA9-21C4-6159D4E0086E}"/>
              </a:ext>
            </a:extLst>
          </p:cNvPr>
          <p:cNvSpPr/>
          <p:nvPr/>
        </p:nvSpPr>
        <p:spPr>
          <a:xfrm>
            <a:off x="2926080" y="2252330"/>
            <a:ext cx="6263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he-IL" sz="7200" b="1" dirty="0">
                <a:solidFill>
                  <a:srgbClr val="6065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ג'רמק</a:t>
            </a:r>
            <a:endParaRPr lang="en-US" sz="2400" dirty="0">
              <a:solidFill>
                <a:srgbClr val="60655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9EB98FAC-54B2-41CB-1DFB-F29A2B356399}"/>
              </a:ext>
            </a:extLst>
          </p:cNvPr>
          <p:cNvSpPr/>
          <p:nvPr/>
        </p:nvSpPr>
        <p:spPr>
          <a:xfrm>
            <a:off x="579120" y="6455664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1400" dirty="0">
                <a:solidFill>
                  <a:srgbClr val="6B7442"/>
                </a:solidFill>
              </a:rPr>
              <a:t>מועדון </a:t>
            </a:r>
            <a:r>
              <a:rPr lang="en-US" sz="1400" dirty="0" err="1">
                <a:solidFill>
                  <a:srgbClr val="6B7442"/>
                </a:solidFill>
              </a:rPr>
              <a:t>הוותיקים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ג'רמק</a:t>
            </a:r>
            <a:r>
              <a:rPr lang="en-US" sz="1400" dirty="0">
                <a:solidFill>
                  <a:srgbClr val="6B7442"/>
                </a:solidFill>
              </a:rPr>
              <a:t> 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כפר</a:t>
            </a:r>
            <a:r>
              <a:rPr lang="en-US" sz="1400" dirty="0">
                <a:solidFill>
                  <a:srgbClr val="6B7442"/>
                </a:solidFill>
              </a:rPr>
              <a:t> חושן – ספסופה</a:t>
            </a:r>
            <a:endParaRPr lang="en-US" sz="14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4760985E-9D0F-C3B4-15BC-F51E320DE462}"/>
              </a:ext>
            </a:extLst>
          </p:cNvPr>
          <p:cNvSpPr/>
          <p:nvPr/>
        </p:nvSpPr>
        <p:spPr>
          <a:xfrm>
            <a:off x="6172200" y="6473952"/>
            <a:ext cx="5440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400" dirty="0" err="1">
                <a:solidFill>
                  <a:srgbClr val="6B7442"/>
                </a:solidFill>
              </a:rPr>
              <a:t>פרויקט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גמר</a:t>
            </a:r>
            <a:r>
              <a:rPr lang="en-US" sz="1400" dirty="0">
                <a:solidFill>
                  <a:srgbClr val="6B7442"/>
                </a:solidFill>
              </a:rPr>
              <a:t>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קורס</a:t>
            </a:r>
            <a:r>
              <a:rPr lang="en-US" sz="1400" dirty="0">
                <a:solidFill>
                  <a:srgbClr val="6B7442"/>
                </a:solidFill>
              </a:rPr>
              <a:t> מנהיגות ומנהלי קהילה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5013831" y="4645647"/>
            <a:ext cx="3195687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5400" dirty="0">
                <a:solidFill>
                  <a:srgbClr val="B46B4D"/>
                </a:solidFill>
              </a:rPr>
              <a:t>תודה !</a:t>
            </a:r>
          </a:p>
        </p:txBody>
      </p:sp>
      <p:cxnSp>
        <p:nvCxnSpPr>
          <p:cNvPr id="10" name="מחבר ישר 9"/>
          <p:cNvCxnSpPr/>
          <p:nvPr/>
        </p:nvCxnSpPr>
        <p:spPr>
          <a:xfrm>
            <a:off x="6956983" y="3088098"/>
            <a:ext cx="0" cy="386499"/>
          </a:xfrm>
          <a:prstGeom prst="line">
            <a:avLst/>
          </a:prstGeom>
          <a:ln>
            <a:solidFill>
              <a:srgbClr val="BB795D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מחבר ישר 17"/>
          <p:cNvCxnSpPr/>
          <p:nvPr/>
        </p:nvCxnSpPr>
        <p:spPr>
          <a:xfrm>
            <a:off x="5771089" y="3088098"/>
            <a:ext cx="0" cy="386499"/>
          </a:xfrm>
          <a:prstGeom prst="line">
            <a:avLst/>
          </a:prstGeom>
          <a:ln>
            <a:solidFill>
              <a:srgbClr val="B46B4D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701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3C9C62FF-403D-A004-32A7-A9D6DC329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8880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B77218-0254-B768-D39C-A9E7CE3B4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0FD487F3-6E2C-BDE0-25F8-076BE5C8F8FC}"/>
              </a:ext>
            </a:extLst>
          </p:cNvPr>
          <p:cNvSpPr/>
          <p:nvPr/>
        </p:nvSpPr>
        <p:spPr>
          <a:xfrm>
            <a:off x="548640" y="647395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B7442"/>
                </a:solidFill>
                <a:effectLst/>
                <a:uLnTx/>
                <a:uFillTx/>
                <a:latin typeface="Segoe UI"/>
                <a:cs typeface="Segoe UI"/>
              </a:rPr>
              <a:t>מועדון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B7442"/>
                </a:solidFill>
                <a:effectLst/>
                <a:uLnTx/>
                <a:uFillTx/>
                <a:latin typeface="Segoe UI"/>
                <a:cs typeface="Segoe UI"/>
              </a:rPr>
              <a:t>הוותיקים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B7442"/>
                </a:solidFill>
                <a:effectLst/>
                <a:uLnTx/>
                <a:uFillTx/>
                <a:latin typeface="Segoe UI"/>
                <a:cs typeface="Segoe UI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B7442"/>
                </a:solidFill>
                <a:effectLst/>
                <a:uLnTx/>
                <a:uFillTx/>
                <a:latin typeface="Segoe UI"/>
                <a:cs typeface="Segoe UI"/>
              </a:rPr>
              <a:t>ג'רמק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B7442"/>
                </a:solidFill>
                <a:effectLst/>
                <a:uLnTx/>
                <a:uFillTx/>
                <a:latin typeface="Segoe UI"/>
                <a:cs typeface="Segoe UI"/>
              </a:rPr>
              <a:t> | </a:t>
            </a: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srgbClr val="6B7442"/>
                </a:solidFill>
                <a:effectLst/>
                <a:uLnTx/>
                <a:uFillTx/>
                <a:latin typeface="Segoe UI"/>
                <a:cs typeface="Segoe UI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B7442"/>
                </a:solidFill>
                <a:effectLst/>
                <a:uLnTx/>
                <a:uFillTx/>
                <a:latin typeface="Segoe UI"/>
                <a:cs typeface="Segoe UI"/>
              </a:rPr>
              <a:t>כפר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B7442"/>
                </a:solidFill>
                <a:effectLst/>
                <a:uLnTx/>
                <a:uFillTx/>
                <a:latin typeface="Segoe UI"/>
                <a:cs typeface="Segoe UI"/>
              </a:rPr>
              <a:t> חושן – ספסופה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cs typeface="Segoe UI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4C4C6CE2-3A3D-A49C-4901-9323F8B2A9E6}"/>
              </a:ext>
            </a:extLst>
          </p:cNvPr>
          <p:cNvSpPr/>
          <p:nvPr/>
        </p:nvSpPr>
        <p:spPr>
          <a:xfrm>
            <a:off x="6172200" y="6473952"/>
            <a:ext cx="5440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B7442"/>
                </a:solidFill>
                <a:effectLst/>
                <a:uLnTx/>
                <a:uFillTx/>
                <a:latin typeface="Segoe UI"/>
                <a:cs typeface="Segoe UI"/>
              </a:rPr>
              <a:t>פרויקט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B7442"/>
                </a:solidFill>
                <a:effectLst/>
                <a:uLnTx/>
                <a:uFillTx/>
                <a:latin typeface="Segoe UI"/>
                <a:cs typeface="Segoe UI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B7442"/>
                </a:solidFill>
                <a:effectLst/>
                <a:uLnTx/>
                <a:uFillTx/>
                <a:latin typeface="Segoe UI"/>
                <a:cs typeface="Segoe UI"/>
              </a:rPr>
              <a:t>גמר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B7442"/>
                </a:solidFill>
                <a:effectLst/>
                <a:uLnTx/>
                <a:uFillTx/>
                <a:latin typeface="Segoe UI"/>
                <a:cs typeface="Segoe UI"/>
              </a:rPr>
              <a:t>| </a:t>
            </a: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srgbClr val="6B7442"/>
                </a:solidFill>
                <a:effectLst/>
                <a:uLnTx/>
                <a:uFillTx/>
                <a:latin typeface="Segoe UI"/>
                <a:cs typeface="Segoe UI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B7442"/>
                </a:solidFill>
                <a:effectLst/>
                <a:uLnTx/>
                <a:uFillTx/>
                <a:latin typeface="Segoe UI"/>
                <a:cs typeface="Segoe UI"/>
              </a:rPr>
              <a:t>קורס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B7442"/>
                </a:solidFill>
                <a:effectLst/>
                <a:uLnTx/>
                <a:uFillTx/>
                <a:latin typeface="Segoe UI"/>
                <a:cs typeface="Segoe UI"/>
              </a:rPr>
              <a:t> מנהיגות ומנהלי קהילה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cs typeface="Segoe UI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06626CB5-ECFB-7F4A-6A98-DAB920A40BE7}"/>
              </a:ext>
            </a:extLst>
          </p:cNvPr>
          <p:cNvSpPr/>
          <p:nvPr/>
        </p:nvSpPr>
        <p:spPr>
          <a:xfrm>
            <a:off x="11539728" y="1188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cs typeface="Segoe UI"/>
              </a:rPr>
              <a:t>1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cs typeface="Segoe UI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DA780C6C-7FDD-7E3E-709F-147E1ABD8003}"/>
              </a:ext>
            </a:extLst>
          </p:cNvPr>
          <p:cNvSpPr/>
          <p:nvPr/>
        </p:nvSpPr>
        <p:spPr>
          <a:xfrm rot="1020000">
            <a:off x="-45720" y="-109728"/>
            <a:ext cx="2697480" cy="2240280"/>
          </a:xfrm>
          <a:prstGeom prst="arc">
            <a:avLst/>
          </a:prstGeom>
          <a:solidFill>
            <a:srgbClr val="FFFFFF">
              <a:alpha val="0"/>
            </a:srgbClr>
          </a:solidFill>
          <a:ln w="12700">
            <a:solidFill>
              <a:srgbClr val="F7F2E8"/>
            </a:solidFill>
            <a:prstDash val="solid"/>
          </a:ln>
        </p:spPr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cs typeface="Segoe UI"/>
            </a:endParaRPr>
          </a:p>
        </p:txBody>
      </p:sp>
      <p:sp>
        <p:nvSpPr>
          <p:cNvPr id="6" name="Shape 6">
            <a:extLst>
              <a:ext uri="{FF2B5EF4-FFF2-40B4-BE49-F238E27FC236}">
                <a16:creationId xmlns:a16="http://schemas.microsoft.com/office/drawing/2014/main" id="{75559612-F8E1-D20E-BA44-7A469D7280AE}"/>
              </a:ext>
            </a:extLst>
          </p:cNvPr>
          <p:cNvSpPr/>
          <p:nvPr/>
        </p:nvSpPr>
        <p:spPr>
          <a:xfrm rot="1020000">
            <a:off x="48599" y="679191"/>
            <a:ext cx="2697480" cy="2240280"/>
          </a:xfrm>
          <a:prstGeom prst="arc">
            <a:avLst/>
          </a:prstGeom>
          <a:solidFill>
            <a:srgbClr val="FFFFFF">
              <a:alpha val="0"/>
            </a:srgbClr>
          </a:solidFill>
          <a:ln w="12700">
            <a:solidFill>
              <a:srgbClr val="F7F2E8"/>
            </a:solidFill>
            <a:prstDash val="solid"/>
          </a:ln>
        </p:spPr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cs typeface="Segoe UI"/>
            </a:endParaRP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FF27CAE5-A08D-AD31-738D-7CEF3516FE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94" t="14358" r="17930" b="17371"/>
          <a:stretch>
            <a:fillRect/>
          </a:stretch>
        </p:blipFill>
        <p:spPr>
          <a:xfrm>
            <a:off x="1415078" y="224536"/>
            <a:ext cx="8608909" cy="6107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1353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27"/>
          <p:cNvSpPr/>
          <p:nvPr/>
        </p:nvSpPr>
        <p:spPr>
          <a:xfrm>
            <a:off x="960120" y="5074920"/>
            <a:ext cx="10149840" cy="502920"/>
          </a:xfrm>
          <a:prstGeom prst="roundRect">
            <a:avLst>
              <a:gd name="adj" fmla="val 14545"/>
            </a:avLst>
          </a:prstGeom>
          <a:solidFill>
            <a:srgbClr val="6B7442"/>
          </a:solidFill>
          <a:ln w="12700">
            <a:solidFill>
              <a:srgbClr val="6B7442">
                <a:alpha val="0"/>
              </a:srgb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1539728" y="1188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300" b="1" dirty="0">
                <a:solidFill>
                  <a:srgbClr val="FFFFFF"/>
                </a:solidFill>
              </a:rPr>
              <a:t>3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965960" y="561143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2800" b="1" dirty="0">
                <a:solidFill>
                  <a:srgbClr val="606552"/>
                </a:solidFill>
              </a:rPr>
              <a:t>האתגר הקהילתי והסוגיה שנבחרה</a:t>
            </a:r>
            <a:endParaRPr lang="en-US" sz="2800" dirty="0">
              <a:solidFill>
                <a:srgbClr val="606552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-561124" y="5207508"/>
            <a:ext cx="9326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dirty="0">
                <a:solidFill>
                  <a:schemeClr val="bg1"/>
                </a:solidFill>
              </a:rPr>
              <a:t>האתגר אינו רק לפתוח </a:t>
            </a:r>
            <a:r>
              <a:rPr lang="en-US" dirty="0" err="1">
                <a:solidFill>
                  <a:schemeClr val="bg1"/>
                </a:solidFill>
              </a:rPr>
              <a:t>מועדון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he-IL" dirty="0">
                <a:solidFill>
                  <a:schemeClr val="bg1"/>
                </a:solidFill>
              </a:rPr>
              <a:t>- </a:t>
            </a:r>
            <a:r>
              <a:rPr lang="en-US" dirty="0" err="1">
                <a:solidFill>
                  <a:schemeClr val="bg1"/>
                </a:solidFill>
              </a:rPr>
              <a:t>אלא</a:t>
            </a:r>
            <a:r>
              <a:rPr lang="en-US" dirty="0">
                <a:solidFill>
                  <a:schemeClr val="bg1"/>
                </a:solidFill>
              </a:rPr>
              <a:t> לבנות שייכות</a:t>
            </a:r>
          </a:p>
        </p:txBody>
      </p:sp>
      <p:sp>
        <p:nvSpPr>
          <p:cNvPr id="10" name="Shape 8"/>
          <p:cNvSpPr/>
          <p:nvPr/>
        </p:nvSpPr>
        <p:spPr>
          <a:xfrm>
            <a:off x="5852160" y="1098958"/>
            <a:ext cx="5440680" cy="18288"/>
          </a:xfrm>
          <a:prstGeom prst="line">
            <a:avLst/>
          </a:prstGeom>
          <a:noFill/>
          <a:ln w="1397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 dirty="0"/>
          </a:p>
        </p:txBody>
      </p:sp>
      <p:sp>
        <p:nvSpPr>
          <p:cNvPr id="16" name="Shape 13"/>
          <p:cNvSpPr/>
          <p:nvPr/>
        </p:nvSpPr>
        <p:spPr>
          <a:xfrm>
            <a:off x="2148840" y="1600200"/>
            <a:ext cx="8229600" cy="914400"/>
          </a:xfrm>
          <a:prstGeom prst="roundRect">
            <a:avLst>
              <a:gd name="adj" fmla="val 9000"/>
            </a:avLst>
          </a:prstGeom>
          <a:solidFill>
            <a:srgbClr val="E3E8D5"/>
          </a:solidFill>
          <a:ln w="13970">
            <a:solidFill>
              <a:srgbClr val="6B7442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7" name="Text 14"/>
          <p:cNvSpPr/>
          <p:nvPr/>
        </p:nvSpPr>
        <p:spPr>
          <a:xfrm>
            <a:off x="2423160" y="1600200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dirty="0">
                <a:solidFill>
                  <a:srgbClr val="4C5630"/>
                </a:solidFill>
              </a:rPr>
              <a:t>כ80-</a:t>
            </a:r>
            <a:r>
              <a:rPr lang="he-IL" dirty="0">
                <a:solidFill>
                  <a:srgbClr val="4C5630"/>
                </a:solidFill>
              </a:rPr>
              <a:t> </a:t>
            </a:r>
            <a:r>
              <a:rPr lang="en-US" dirty="0" err="1">
                <a:solidFill>
                  <a:srgbClr val="4C5630"/>
                </a:solidFill>
              </a:rPr>
              <a:t>אזרחים</a:t>
            </a:r>
            <a:r>
              <a:rPr lang="en-US" dirty="0">
                <a:solidFill>
                  <a:srgbClr val="4C5630"/>
                </a:solidFill>
              </a:rPr>
              <a:t> ותיקים ביישוב</a:t>
            </a:r>
            <a:endParaRPr lang="en-US" dirty="0"/>
          </a:p>
          <a:p>
            <a:pPr marL="0" indent="0" algn="ctr" rtl="1">
              <a:buNone/>
            </a:pPr>
            <a:r>
              <a:rPr lang="en-US" dirty="0">
                <a:solidFill>
                  <a:srgbClr val="4C5630"/>
                </a:solidFill>
              </a:rPr>
              <a:t>ללא מסגרת חברתית ייעודית, </a:t>
            </a:r>
            <a:r>
              <a:rPr lang="he-IL" dirty="0">
                <a:solidFill>
                  <a:srgbClr val="4C5630"/>
                </a:solidFill>
              </a:rPr>
              <a:t> </a:t>
            </a:r>
            <a:r>
              <a:rPr lang="en-US" dirty="0" err="1">
                <a:solidFill>
                  <a:srgbClr val="4C5630"/>
                </a:solidFill>
              </a:rPr>
              <a:t>קבועה</a:t>
            </a:r>
            <a:r>
              <a:rPr lang="en-US" dirty="0">
                <a:solidFill>
                  <a:srgbClr val="4C5630"/>
                </a:solidFill>
              </a:rPr>
              <a:t> ומונגשת</a:t>
            </a:r>
            <a:endParaRPr lang="en-US" dirty="0"/>
          </a:p>
        </p:txBody>
      </p:sp>
      <p:sp>
        <p:nvSpPr>
          <p:cNvPr id="18" name="Shape 15"/>
          <p:cNvSpPr/>
          <p:nvPr/>
        </p:nvSpPr>
        <p:spPr>
          <a:xfrm>
            <a:off x="8229600" y="2926080"/>
            <a:ext cx="2788920" cy="1554480"/>
          </a:xfrm>
          <a:prstGeom prst="roundRect">
            <a:avLst>
              <a:gd name="adj" fmla="val 5294"/>
            </a:avLst>
          </a:prstGeom>
          <a:solidFill>
            <a:srgbClr val="FFFDF8"/>
          </a:solidFill>
          <a:ln w="12700">
            <a:solidFill>
              <a:srgbClr val="E8DDD0"/>
            </a:solidFill>
            <a:prstDash val="solid"/>
          </a:ln>
          <a:effectLst>
            <a:outerShdw blurRad="19050" dist="50800" dir="2700000" algn="bl" rotWithShape="0">
              <a:srgbClr val="D7C8B4">
                <a:alpha val="1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9" name="Text 16"/>
          <p:cNvSpPr/>
          <p:nvPr/>
        </p:nvSpPr>
        <p:spPr>
          <a:xfrm>
            <a:off x="8366760" y="3072384"/>
            <a:ext cx="2514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4C5630"/>
                </a:solidFill>
              </a:rPr>
              <a:t>הפער שזוהה</a:t>
            </a:r>
            <a:endParaRPr lang="en-US" dirty="0"/>
          </a:p>
        </p:txBody>
      </p:sp>
      <p:sp>
        <p:nvSpPr>
          <p:cNvPr id="20" name="Shape 17"/>
          <p:cNvSpPr/>
          <p:nvPr/>
        </p:nvSpPr>
        <p:spPr>
          <a:xfrm>
            <a:off x="8458200" y="3364992"/>
            <a:ext cx="233172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1" name="Text 18"/>
          <p:cNvSpPr/>
          <p:nvPr/>
        </p:nvSpPr>
        <p:spPr>
          <a:xfrm>
            <a:off x="8366760" y="3353059"/>
            <a:ext cx="2459736" cy="8961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2F3126"/>
                </a:solidFill>
              </a:rPr>
              <a:t>קהילה פעילה ותשתיות קיימות, אך חסר מרחב מותאם לוותיקים.</a:t>
            </a:r>
            <a:endParaRPr lang="en-US" sz="1400" dirty="0"/>
          </a:p>
        </p:txBody>
      </p:sp>
      <p:sp>
        <p:nvSpPr>
          <p:cNvPr id="22" name="Shape 19"/>
          <p:cNvSpPr/>
          <p:nvPr/>
        </p:nvSpPr>
        <p:spPr>
          <a:xfrm>
            <a:off x="4709160" y="2926080"/>
            <a:ext cx="2788920" cy="1554480"/>
          </a:xfrm>
          <a:prstGeom prst="roundRect">
            <a:avLst>
              <a:gd name="adj" fmla="val 5294"/>
            </a:avLst>
          </a:prstGeom>
          <a:solidFill>
            <a:srgbClr val="F0DED2"/>
          </a:solidFill>
          <a:ln w="12700">
            <a:solidFill>
              <a:srgbClr val="E8DDD0"/>
            </a:solidFill>
            <a:prstDash val="solid"/>
          </a:ln>
          <a:effectLst>
            <a:outerShdw blurRad="19050" dist="50800" dir="2700000" algn="bl" rotWithShape="0">
              <a:srgbClr val="D7C8B4">
                <a:alpha val="1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3" name="Text 20"/>
          <p:cNvSpPr/>
          <p:nvPr/>
        </p:nvSpPr>
        <p:spPr>
          <a:xfrm>
            <a:off x="4846320" y="3072384"/>
            <a:ext cx="2514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4C5630"/>
                </a:solidFill>
              </a:rPr>
              <a:t>הסוגיה שנבחרה</a:t>
            </a:r>
            <a:endParaRPr lang="en-US" dirty="0"/>
          </a:p>
        </p:txBody>
      </p:sp>
      <p:sp>
        <p:nvSpPr>
          <p:cNvPr id="24" name="Shape 21"/>
          <p:cNvSpPr/>
          <p:nvPr/>
        </p:nvSpPr>
        <p:spPr>
          <a:xfrm>
            <a:off x="4937760" y="3364992"/>
            <a:ext cx="233172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5" name="Text 22"/>
          <p:cNvSpPr/>
          <p:nvPr/>
        </p:nvSpPr>
        <p:spPr>
          <a:xfrm>
            <a:off x="4873752" y="3456432"/>
            <a:ext cx="2459736" cy="8961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2F3126"/>
                </a:solidFill>
              </a:rPr>
              <a:t>הקמת מועדון ותיקים יישובי כמרחב של </a:t>
            </a:r>
            <a:r>
              <a:rPr lang="en-US" sz="1400" dirty="0" err="1">
                <a:solidFill>
                  <a:srgbClr val="2F3126"/>
                </a:solidFill>
              </a:rPr>
              <a:t>בית</a:t>
            </a:r>
            <a:r>
              <a:rPr lang="he-IL" sz="1400" dirty="0">
                <a:solidFill>
                  <a:srgbClr val="2F3126"/>
                </a:solidFill>
              </a:rPr>
              <a:t>,</a:t>
            </a:r>
            <a:r>
              <a:rPr lang="en-US" sz="1400" dirty="0">
                <a:solidFill>
                  <a:srgbClr val="2F3126"/>
                </a:solidFill>
              </a:rPr>
              <a:t> קהילה ומשמעות.</a:t>
            </a:r>
            <a:endParaRPr lang="en-US" sz="1400" dirty="0"/>
          </a:p>
        </p:txBody>
      </p:sp>
      <p:sp>
        <p:nvSpPr>
          <p:cNvPr id="26" name="Shape 23"/>
          <p:cNvSpPr/>
          <p:nvPr/>
        </p:nvSpPr>
        <p:spPr>
          <a:xfrm>
            <a:off x="1082040" y="2926080"/>
            <a:ext cx="2895600" cy="1554480"/>
          </a:xfrm>
          <a:prstGeom prst="roundRect">
            <a:avLst>
              <a:gd name="adj" fmla="val 5294"/>
            </a:avLst>
          </a:prstGeom>
          <a:solidFill>
            <a:srgbClr val="FFFDF8"/>
          </a:solidFill>
          <a:ln w="12700">
            <a:solidFill>
              <a:srgbClr val="E8DDD0"/>
            </a:solidFill>
            <a:prstDash val="solid"/>
          </a:ln>
          <a:effectLst>
            <a:outerShdw blurRad="19050" dist="50800" dir="2700000" algn="bl" rotWithShape="0">
              <a:srgbClr val="D7C8B4">
                <a:alpha val="1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7" name="Text 24"/>
          <p:cNvSpPr/>
          <p:nvPr/>
        </p:nvSpPr>
        <p:spPr>
          <a:xfrm>
            <a:off x="1135380" y="2999232"/>
            <a:ext cx="289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4C5630"/>
                </a:solidFill>
              </a:rPr>
              <a:t>למה זה חשוב עכשיו?</a:t>
            </a:r>
            <a:endParaRPr lang="en-US" dirty="0"/>
          </a:p>
        </p:txBody>
      </p:sp>
      <p:sp>
        <p:nvSpPr>
          <p:cNvPr id="28" name="Shape 25"/>
          <p:cNvSpPr/>
          <p:nvPr/>
        </p:nvSpPr>
        <p:spPr>
          <a:xfrm>
            <a:off x="1417320" y="3364992"/>
            <a:ext cx="233172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9" name="Text 26"/>
          <p:cNvSpPr/>
          <p:nvPr/>
        </p:nvSpPr>
        <p:spPr>
          <a:xfrm>
            <a:off x="1353312" y="3456432"/>
            <a:ext cx="2459736" cy="8961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2F3126"/>
                </a:solidFill>
              </a:rPr>
              <a:t>חיזוק הוותיקים הוא חלק מחיזוק החוסן הקהילתי והקשר הבין־דורי ביישוב.</a:t>
            </a:r>
            <a:endParaRPr lang="en-US" sz="1400" dirty="0"/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0E6BAA63-A174-9C09-C2A3-401FD4A6837A}"/>
              </a:ext>
            </a:extLst>
          </p:cNvPr>
          <p:cNvSpPr/>
          <p:nvPr/>
        </p:nvSpPr>
        <p:spPr>
          <a:xfrm>
            <a:off x="579120" y="6455664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1400" dirty="0">
                <a:solidFill>
                  <a:srgbClr val="6B7442"/>
                </a:solidFill>
              </a:rPr>
              <a:t>מועדון </a:t>
            </a:r>
            <a:r>
              <a:rPr lang="en-US" sz="1400" dirty="0" err="1">
                <a:solidFill>
                  <a:srgbClr val="6B7442"/>
                </a:solidFill>
              </a:rPr>
              <a:t>הוותיקים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ג'רמק</a:t>
            </a:r>
            <a:r>
              <a:rPr lang="en-US" sz="1400" dirty="0">
                <a:solidFill>
                  <a:srgbClr val="6B7442"/>
                </a:solidFill>
              </a:rPr>
              <a:t> 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כפר</a:t>
            </a:r>
            <a:r>
              <a:rPr lang="en-US" sz="1400" dirty="0">
                <a:solidFill>
                  <a:srgbClr val="6B7442"/>
                </a:solidFill>
              </a:rPr>
              <a:t> חושן – ספסופה</a:t>
            </a:r>
            <a:endParaRPr lang="en-US" sz="1400" dirty="0"/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DD3C1705-5FB0-9EFB-7D81-253EEA505210}"/>
              </a:ext>
            </a:extLst>
          </p:cNvPr>
          <p:cNvSpPr/>
          <p:nvPr/>
        </p:nvSpPr>
        <p:spPr>
          <a:xfrm>
            <a:off x="6172200" y="6473952"/>
            <a:ext cx="5440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400" dirty="0" err="1">
                <a:solidFill>
                  <a:srgbClr val="6B7442"/>
                </a:solidFill>
              </a:rPr>
              <a:t>פרויקט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גמר</a:t>
            </a:r>
            <a:r>
              <a:rPr lang="en-US" sz="1400" dirty="0">
                <a:solidFill>
                  <a:srgbClr val="6B7442"/>
                </a:solidFill>
              </a:rPr>
              <a:t>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קורס</a:t>
            </a:r>
            <a:r>
              <a:rPr lang="en-US" sz="1400" dirty="0">
                <a:solidFill>
                  <a:srgbClr val="6B7442"/>
                </a:solidFill>
              </a:rPr>
              <a:t> מנהיגות ומנהלי קהילה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5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11539728" y="1188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300" b="1" dirty="0">
                <a:solidFill>
                  <a:srgbClr val="FFFFFF"/>
                </a:solidFill>
              </a:rPr>
              <a:t>5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965960" y="411480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2800" b="1" dirty="0">
                <a:solidFill>
                  <a:srgbClr val="4C5630"/>
                </a:solidFill>
              </a:rPr>
              <a:t>הוותיקים כנכס קהילתי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1965960" y="1005840"/>
            <a:ext cx="9326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00" dirty="0">
                <a:solidFill>
                  <a:srgbClr val="B46B4D"/>
                </a:solidFill>
              </a:rPr>
              <a:t>לא רק </a:t>
            </a:r>
            <a:r>
              <a:rPr lang="en-US" sz="1600" dirty="0" err="1">
                <a:solidFill>
                  <a:srgbClr val="B46B4D"/>
                </a:solidFill>
              </a:rPr>
              <a:t>קהל</a:t>
            </a:r>
            <a:r>
              <a:rPr lang="en-US" sz="1600" dirty="0">
                <a:solidFill>
                  <a:srgbClr val="B46B4D"/>
                </a:solidFill>
              </a:rPr>
              <a:t> </a:t>
            </a:r>
            <a:r>
              <a:rPr lang="en-US" sz="1600" dirty="0" err="1">
                <a:solidFill>
                  <a:srgbClr val="B46B4D"/>
                </a:solidFill>
              </a:rPr>
              <a:t>יעד</a:t>
            </a:r>
            <a:r>
              <a:rPr lang="en-US" sz="1600" dirty="0">
                <a:solidFill>
                  <a:srgbClr val="B46B4D"/>
                </a:solidFill>
              </a:rPr>
              <a:t> -</a:t>
            </a:r>
            <a:r>
              <a:rPr lang="he-IL" sz="1600" dirty="0">
                <a:solidFill>
                  <a:srgbClr val="B46B4D"/>
                </a:solidFill>
              </a:rPr>
              <a:t> </a:t>
            </a:r>
            <a:r>
              <a:rPr lang="en-US" sz="1600" dirty="0" err="1">
                <a:solidFill>
                  <a:srgbClr val="B46B4D"/>
                </a:solidFill>
              </a:rPr>
              <a:t>שותפים</a:t>
            </a:r>
            <a:r>
              <a:rPr lang="en-US" sz="1600" dirty="0">
                <a:solidFill>
                  <a:srgbClr val="B46B4D"/>
                </a:solidFill>
              </a:rPr>
              <a:t>, מובילים ובעלי סיפור מקומי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643396" y="1298448"/>
            <a:ext cx="4649444" cy="0"/>
          </a:xfrm>
          <a:prstGeom prst="line">
            <a:avLst/>
          </a:prstGeom>
          <a:noFill/>
          <a:ln w="1397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Text 13"/>
          <p:cNvSpPr/>
          <p:nvPr/>
        </p:nvSpPr>
        <p:spPr>
          <a:xfrm>
            <a:off x="689065" y="1647983"/>
            <a:ext cx="10829109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dirty="0">
                <a:solidFill>
                  <a:srgbClr val="2F3126"/>
                </a:solidFill>
              </a:rPr>
              <a:t>ביישוב חיים ותיקים </a:t>
            </a:r>
            <a:r>
              <a:rPr lang="en-US" dirty="0" err="1">
                <a:solidFill>
                  <a:srgbClr val="2F3126"/>
                </a:solidFill>
              </a:rPr>
              <a:t>בעלי</a:t>
            </a:r>
            <a:r>
              <a:rPr lang="en-US" dirty="0">
                <a:solidFill>
                  <a:srgbClr val="2F3126"/>
                </a:solidFill>
              </a:rPr>
              <a:t> </a:t>
            </a:r>
            <a:r>
              <a:rPr lang="en-US" dirty="0" err="1">
                <a:solidFill>
                  <a:srgbClr val="2F3126"/>
                </a:solidFill>
              </a:rPr>
              <a:t>ניסיו</a:t>
            </a:r>
            <a:r>
              <a:rPr lang="he-IL" dirty="0">
                <a:solidFill>
                  <a:srgbClr val="2F3126"/>
                </a:solidFill>
              </a:rPr>
              <a:t>ן</a:t>
            </a:r>
            <a:r>
              <a:rPr lang="en-US" dirty="0">
                <a:solidFill>
                  <a:srgbClr val="2F3126"/>
                </a:solidFill>
              </a:rPr>
              <a:t>, כישורים, זיכרון מקומי וסיפור חיים משמעותי. </a:t>
            </a:r>
          </a:p>
          <a:p>
            <a:pPr marL="0" indent="0" algn="ctr" rtl="1">
              <a:buNone/>
            </a:pPr>
            <a:r>
              <a:rPr lang="en-US" dirty="0" err="1">
                <a:solidFill>
                  <a:srgbClr val="2F3126"/>
                </a:solidFill>
              </a:rPr>
              <a:t>המועדון</a:t>
            </a:r>
            <a:r>
              <a:rPr lang="en-US" dirty="0">
                <a:solidFill>
                  <a:srgbClr val="2F3126"/>
                </a:solidFill>
              </a:rPr>
              <a:t> נועד לאפשר להם לא רק להשתתף, אלא גם להוביל, ללמד, לספר ולתרום.</a:t>
            </a:r>
            <a:endParaRPr lang="en-US" dirty="0"/>
          </a:p>
        </p:txBody>
      </p:sp>
      <p:sp>
        <p:nvSpPr>
          <p:cNvPr id="17" name="Shape 14"/>
          <p:cNvSpPr/>
          <p:nvPr/>
        </p:nvSpPr>
        <p:spPr>
          <a:xfrm>
            <a:off x="8234172" y="2873502"/>
            <a:ext cx="2880360" cy="2103120"/>
          </a:xfrm>
          <a:prstGeom prst="roundRect">
            <a:avLst>
              <a:gd name="adj" fmla="val 3913"/>
            </a:avLst>
          </a:prstGeom>
          <a:solidFill>
            <a:srgbClr val="FFFDF8"/>
          </a:solidFill>
          <a:ln w="12700">
            <a:solidFill>
              <a:srgbClr val="E8DDD0"/>
            </a:solidFill>
            <a:prstDash val="solid"/>
          </a:ln>
          <a:effectLst>
            <a:outerShdw blurRad="19050" dist="50800" dir="2700000" algn="bl" rotWithShape="0">
              <a:srgbClr val="D7C8B4">
                <a:alpha val="1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8" name="Text 15"/>
          <p:cNvSpPr/>
          <p:nvPr/>
        </p:nvSpPr>
        <p:spPr>
          <a:xfrm>
            <a:off x="8348472" y="3035948"/>
            <a:ext cx="2606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b="1" dirty="0" err="1">
                <a:solidFill>
                  <a:srgbClr val="4C5630"/>
                </a:solidFill>
              </a:rPr>
              <a:t>רבקה</a:t>
            </a:r>
            <a:r>
              <a:rPr lang="he-IL" b="1" dirty="0">
                <a:solidFill>
                  <a:srgbClr val="4C5630"/>
                </a:solidFill>
              </a:rPr>
              <a:t> פיטוסי 70</a:t>
            </a:r>
            <a:endParaRPr lang="en-US" dirty="0"/>
          </a:p>
        </p:txBody>
      </p:sp>
      <p:sp>
        <p:nvSpPr>
          <p:cNvPr id="19" name="Shape 16"/>
          <p:cNvSpPr/>
          <p:nvPr/>
        </p:nvSpPr>
        <p:spPr>
          <a:xfrm>
            <a:off x="8412480" y="3325907"/>
            <a:ext cx="242316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0" name="Text 17"/>
          <p:cNvSpPr/>
          <p:nvPr/>
        </p:nvSpPr>
        <p:spPr>
          <a:xfrm>
            <a:off x="8403336" y="3251750"/>
            <a:ext cx="2551176" cy="159180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algn="ctr"/>
            <a:r>
              <a:rPr lang="he-IL" sz="1400" dirty="0"/>
              <a:t>ותיקה ביישוב, פעילה ומתנדבת בקהילה</a:t>
            </a:r>
            <a:br>
              <a:rPr lang="he-IL" sz="1400" dirty="0"/>
            </a:br>
            <a:r>
              <a:rPr lang="he-IL" sz="1400" dirty="0"/>
              <a:t>משתתפת בקבוצת אביב ובקתדרה</a:t>
            </a:r>
            <a:br>
              <a:rPr lang="he-IL" sz="1400" dirty="0"/>
            </a:br>
            <a:r>
              <a:rPr lang="he-IL" sz="1400" dirty="0"/>
              <a:t>מסייעת בבישול לחיילי</a:t>
            </a:r>
            <a:endParaRPr lang="en-US" sz="1400" dirty="0"/>
          </a:p>
        </p:txBody>
      </p:sp>
      <p:sp>
        <p:nvSpPr>
          <p:cNvPr id="21" name="Shape 18"/>
          <p:cNvSpPr/>
          <p:nvPr/>
        </p:nvSpPr>
        <p:spPr>
          <a:xfrm>
            <a:off x="4663440" y="2888104"/>
            <a:ext cx="2880360" cy="2103120"/>
          </a:xfrm>
          <a:prstGeom prst="roundRect">
            <a:avLst>
              <a:gd name="adj" fmla="val 3913"/>
            </a:avLst>
          </a:prstGeom>
          <a:solidFill>
            <a:srgbClr val="E3E8D5"/>
          </a:solidFill>
          <a:ln w="12700">
            <a:solidFill>
              <a:srgbClr val="E8DDD0"/>
            </a:solidFill>
            <a:prstDash val="solid"/>
          </a:ln>
          <a:effectLst>
            <a:outerShdw blurRad="19050" dist="50800" dir="2700000" algn="bl" rotWithShape="0">
              <a:srgbClr val="D7C8B4">
                <a:alpha val="1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2" name="Text 19"/>
          <p:cNvSpPr/>
          <p:nvPr/>
        </p:nvSpPr>
        <p:spPr>
          <a:xfrm>
            <a:off x="4828032" y="3079019"/>
            <a:ext cx="2606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b="1" dirty="0" err="1">
                <a:solidFill>
                  <a:srgbClr val="4C5630"/>
                </a:solidFill>
              </a:rPr>
              <a:t>משה</a:t>
            </a:r>
            <a:r>
              <a:rPr lang="en-US" b="1" dirty="0">
                <a:solidFill>
                  <a:srgbClr val="4C5630"/>
                </a:solidFill>
              </a:rPr>
              <a:t> </a:t>
            </a:r>
            <a:r>
              <a:rPr lang="en-US" b="1" dirty="0" err="1">
                <a:solidFill>
                  <a:srgbClr val="4C5630"/>
                </a:solidFill>
              </a:rPr>
              <a:t>לביא</a:t>
            </a:r>
            <a:r>
              <a:rPr lang="he-IL" b="1" dirty="0">
                <a:solidFill>
                  <a:srgbClr val="4C5630"/>
                </a:solidFill>
              </a:rPr>
              <a:t> </a:t>
            </a:r>
            <a:r>
              <a:rPr lang="en-US" b="1" dirty="0">
                <a:solidFill>
                  <a:srgbClr val="4C5630"/>
                </a:solidFill>
              </a:rPr>
              <a:t>85</a:t>
            </a:r>
            <a:endParaRPr lang="en-US" dirty="0"/>
          </a:p>
        </p:txBody>
      </p:sp>
      <p:sp>
        <p:nvSpPr>
          <p:cNvPr id="23" name="Shape 20"/>
          <p:cNvSpPr/>
          <p:nvPr/>
        </p:nvSpPr>
        <p:spPr>
          <a:xfrm>
            <a:off x="4855464" y="3389532"/>
            <a:ext cx="242316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4" name="Text 21"/>
          <p:cNvSpPr/>
          <p:nvPr/>
        </p:nvSpPr>
        <p:spPr>
          <a:xfrm>
            <a:off x="4996300" y="3389532"/>
            <a:ext cx="2337188" cy="143899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he-IL" sz="1400" dirty="0"/>
              <a:t>הגיע מחולון בעקבות משפחתו</a:t>
            </a:r>
            <a:br>
              <a:rPr lang="he-IL" sz="1400" dirty="0"/>
            </a:br>
            <a:r>
              <a:rPr lang="he-IL" sz="1400" dirty="0"/>
              <a:t>איש עסקים ואומן</a:t>
            </a:r>
            <a:br>
              <a:rPr lang="he-IL" sz="1400" dirty="0"/>
            </a:br>
            <a:r>
              <a:rPr lang="he-IL" sz="1400" dirty="0"/>
              <a:t>בעל סיפור חיים עשיר ואהבה ליצירה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1237488" y="2882646"/>
            <a:ext cx="2880360" cy="2103120"/>
          </a:xfrm>
          <a:prstGeom prst="roundRect">
            <a:avLst>
              <a:gd name="adj" fmla="val 3913"/>
            </a:avLst>
          </a:prstGeom>
          <a:solidFill>
            <a:srgbClr val="F0DED2"/>
          </a:solidFill>
          <a:ln w="12700">
            <a:solidFill>
              <a:srgbClr val="E8DDD0"/>
            </a:solidFill>
            <a:prstDash val="solid"/>
          </a:ln>
          <a:effectLst>
            <a:outerShdw blurRad="19050" dist="50800" dir="2700000" algn="bl" rotWithShape="0">
              <a:srgbClr val="D7C8B4">
                <a:alpha val="1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6" name="Text 23"/>
          <p:cNvSpPr/>
          <p:nvPr/>
        </p:nvSpPr>
        <p:spPr>
          <a:xfrm>
            <a:off x="1344168" y="3068844"/>
            <a:ext cx="2606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he-IL" b="1" dirty="0">
                <a:solidFill>
                  <a:srgbClr val="4C5630"/>
                </a:solidFill>
              </a:rPr>
              <a:t>יצחק וליליאן ביטון </a:t>
            </a:r>
            <a:endParaRPr lang="en-US" dirty="0"/>
          </a:p>
        </p:txBody>
      </p:sp>
      <p:sp>
        <p:nvSpPr>
          <p:cNvPr id="27" name="Shape 24"/>
          <p:cNvSpPr/>
          <p:nvPr/>
        </p:nvSpPr>
        <p:spPr>
          <a:xfrm>
            <a:off x="1371600" y="3399422"/>
            <a:ext cx="242316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8" name="Text 25"/>
          <p:cNvSpPr/>
          <p:nvPr/>
        </p:nvSpPr>
        <p:spPr>
          <a:xfrm>
            <a:off x="1384420" y="3377823"/>
            <a:ext cx="2551176" cy="151554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he-IL" sz="1400" dirty="0"/>
              <a:t>מוותיקי היישוב ותורמים לקהילה</a:t>
            </a:r>
            <a:br>
              <a:rPr lang="he-IL" sz="1400" dirty="0"/>
            </a:br>
            <a:r>
              <a:rPr lang="he-IL" sz="1400" dirty="0"/>
              <a:t>יצחק היה </a:t>
            </a:r>
            <a:r>
              <a:rPr lang="he-IL" sz="1400" dirty="0" err="1"/>
              <a:t>רבש״ץ</a:t>
            </a:r>
            <a:r>
              <a:rPr lang="he-IL" sz="1400" dirty="0"/>
              <a:t> היישוב</a:t>
            </a:r>
            <a:br>
              <a:rPr lang="he-IL" sz="1400" dirty="0"/>
            </a:br>
            <a:r>
              <a:rPr lang="he-IL" sz="1400" dirty="0"/>
              <a:t>ליליאן מסייעת בתפירה ובתיקון מדים לחיילים</a:t>
            </a:r>
            <a:endParaRPr lang="en-US" sz="1400" dirty="0"/>
          </a:p>
        </p:txBody>
      </p:sp>
      <p:sp>
        <p:nvSpPr>
          <p:cNvPr id="29" name="Shape 26"/>
          <p:cNvSpPr/>
          <p:nvPr/>
        </p:nvSpPr>
        <p:spPr>
          <a:xfrm>
            <a:off x="964692" y="5308092"/>
            <a:ext cx="10149840" cy="502920"/>
          </a:xfrm>
          <a:prstGeom prst="roundRect">
            <a:avLst>
              <a:gd name="adj" fmla="val 14545"/>
            </a:avLst>
          </a:prstGeom>
          <a:solidFill>
            <a:srgbClr val="6B7442"/>
          </a:solidFill>
          <a:ln w="12700">
            <a:solidFill>
              <a:srgbClr val="6B7442">
                <a:alpha val="0"/>
              </a:srgbClr>
            </a:solidFill>
            <a:prstDash val="soli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he-IL"/>
          </a:p>
        </p:txBody>
      </p:sp>
      <p:sp>
        <p:nvSpPr>
          <p:cNvPr id="30" name="Text 27"/>
          <p:cNvSpPr/>
          <p:nvPr/>
        </p:nvSpPr>
        <p:spPr>
          <a:xfrm>
            <a:off x="1170432" y="5358832"/>
            <a:ext cx="9738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dirty="0">
                <a:solidFill>
                  <a:srgbClr val="FFFFFF"/>
                </a:solidFill>
              </a:rPr>
              <a:t>כאשר נותנים </a:t>
            </a:r>
            <a:r>
              <a:rPr lang="en-US" dirty="0" err="1">
                <a:solidFill>
                  <a:srgbClr val="FFFFFF"/>
                </a:solidFill>
              </a:rPr>
              <a:t>מקום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לוותיקים</a:t>
            </a:r>
            <a:r>
              <a:rPr lang="he-IL" dirty="0">
                <a:solidFill>
                  <a:srgbClr val="FFFFFF"/>
                </a:solidFill>
              </a:rPr>
              <a:t> - </a:t>
            </a:r>
            <a:r>
              <a:rPr lang="en-US" dirty="0" err="1">
                <a:solidFill>
                  <a:srgbClr val="FFFFFF"/>
                </a:solidFill>
              </a:rPr>
              <a:t>הקהילה</a:t>
            </a:r>
            <a:r>
              <a:rPr lang="en-US" dirty="0">
                <a:solidFill>
                  <a:srgbClr val="FFFFFF"/>
                </a:solidFill>
              </a:rPr>
              <a:t> מרוויחה זיכרון, חוכמה, שייכות והמשכיות.</a:t>
            </a:r>
            <a:endParaRPr lang="en-US" dirty="0"/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38E3B8A5-B0D7-689F-D70F-A269E7E242C2}"/>
              </a:ext>
            </a:extLst>
          </p:cNvPr>
          <p:cNvSpPr/>
          <p:nvPr/>
        </p:nvSpPr>
        <p:spPr>
          <a:xfrm>
            <a:off x="6172200" y="6473952"/>
            <a:ext cx="5440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400" dirty="0" err="1">
                <a:solidFill>
                  <a:srgbClr val="6B7442"/>
                </a:solidFill>
              </a:rPr>
              <a:t>פרויקט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גמר</a:t>
            </a:r>
            <a:r>
              <a:rPr lang="en-US" sz="1400" dirty="0">
                <a:solidFill>
                  <a:srgbClr val="6B7442"/>
                </a:solidFill>
              </a:rPr>
              <a:t>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קורס</a:t>
            </a:r>
            <a:r>
              <a:rPr lang="en-US" sz="1400" dirty="0">
                <a:solidFill>
                  <a:srgbClr val="6B7442"/>
                </a:solidFill>
              </a:rPr>
              <a:t> מנהיגות ומנהלי קהילה</a:t>
            </a:r>
            <a:endParaRPr lang="en-US" sz="14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3078C370-BB6E-DEAF-AC90-4CE39FEEE8DC}"/>
              </a:ext>
            </a:extLst>
          </p:cNvPr>
          <p:cNvSpPr/>
          <p:nvPr/>
        </p:nvSpPr>
        <p:spPr>
          <a:xfrm>
            <a:off x="579120" y="6455664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1400" dirty="0">
                <a:solidFill>
                  <a:srgbClr val="6B7442"/>
                </a:solidFill>
              </a:rPr>
              <a:t>מועדון </a:t>
            </a:r>
            <a:r>
              <a:rPr lang="en-US" sz="1400" dirty="0" err="1">
                <a:solidFill>
                  <a:srgbClr val="6B7442"/>
                </a:solidFill>
              </a:rPr>
              <a:t>הוותיקים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ג'רמק</a:t>
            </a:r>
            <a:r>
              <a:rPr lang="en-US" sz="1400" dirty="0">
                <a:solidFill>
                  <a:srgbClr val="6B7442"/>
                </a:solidFill>
              </a:rPr>
              <a:t> 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כפר</a:t>
            </a:r>
            <a:r>
              <a:rPr lang="en-US" sz="1400" dirty="0">
                <a:solidFill>
                  <a:srgbClr val="6B7442"/>
                </a:solidFill>
              </a:rPr>
              <a:t> חושן – ספסופה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40" y="333243"/>
            <a:ext cx="11283885" cy="619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79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11539728" y="1188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300" b="1" dirty="0">
                <a:solidFill>
                  <a:srgbClr val="FFFFFF"/>
                </a:solidFill>
              </a:rPr>
              <a:t>6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072955" y="590352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2800" b="1" dirty="0">
                <a:solidFill>
                  <a:srgbClr val="4C5630"/>
                </a:solidFill>
              </a:rPr>
              <a:t>מטרות המועדון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2100387" y="1363367"/>
            <a:ext cx="9326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600" dirty="0">
                <a:solidFill>
                  <a:srgbClr val="B46B4D"/>
                </a:solidFill>
              </a:rPr>
              <a:t>מה אנחנו מבקשות </a:t>
            </a:r>
            <a:r>
              <a:rPr lang="en-US" sz="1600" dirty="0" err="1">
                <a:solidFill>
                  <a:srgbClr val="B46B4D"/>
                </a:solidFill>
              </a:rPr>
              <a:t>שג׳רמק</a:t>
            </a:r>
            <a:r>
              <a:rPr lang="en-US" sz="1600" dirty="0">
                <a:solidFill>
                  <a:srgbClr val="B46B4D"/>
                </a:solidFill>
              </a:rPr>
              <a:t> יאפשר לוותיקים ולקהילה?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699380" y="1197305"/>
            <a:ext cx="4700455" cy="0"/>
          </a:xfrm>
          <a:prstGeom prst="line">
            <a:avLst/>
          </a:prstGeom>
          <a:noFill/>
          <a:ln w="1397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Shape 13"/>
          <p:cNvSpPr/>
          <p:nvPr/>
        </p:nvSpPr>
        <p:spPr>
          <a:xfrm>
            <a:off x="792795" y="1892950"/>
            <a:ext cx="10058400" cy="822960"/>
          </a:xfrm>
          <a:prstGeom prst="roundRect">
            <a:avLst>
              <a:gd name="adj" fmla="val 8889"/>
            </a:avLst>
          </a:prstGeom>
          <a:solidFill>
            <a:srgbClr val="FFFDF8"/>
          </a:solidFill>
          <a:ln w="12700">
            <a:solidFill>
              <a:srgbClr val="6B7442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7" name="Text 14"/>
          <p:cNvSpPr/>
          <p:nvPr/>
        </p:nvSpPr>
        <p:spPr>
          <a:xfrm>
            <a:off x="884235" y="2057811"/>
            <a:ext cx="98450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 rtl="1">
              <a:buNone/>
            </a:pPr>
            <a:r>
              <a:rPr lang="en-US" sz="1600" dirty="0">
                <a:solidFill>
                  <a:srgbClr val="4C5630"/>
                </a:solidFill>
              </a:rPr>
              <a:t>מטרת </a:t>
            </a:r>
            <a:r>
              <a:rPr lang="en-US" sz="1600" dirty="0" err="1">
                <a:solidFill>
                  <a:srgbClr val="4C5630"/>
                </a:solidFill>
              </a:rPr>
              <a:t>העל</a:t>
            </a:r>
            <a:r>
              <a:rPr lang="en-US" sz="1600" dirty="0">
                <a:solidFill>
                  <a:srgbClr val="4C5630"/>
                </a:solidFill>
              </a:rPr>
              <a:t>:</a:t>
            </a:r>
            <a:r>
              <a:rPr lang="he-IL" sz="1600" dirty="0">
                <a:solidFill>
                  <a:srgbClr val="4C5630"/>
                </a:solidFill>
              </a:rPr>
              <a:t> </a:t>
            </a:r>
            <a:r>
              <a:rPr lang="en-US" sz="1600" dirty="0" err="1">
                <a:solidFill>
                  <a:srgbClr val="4C5630"/>
                </a:solidFill>
              </a:rPr>
              <a:t>להקים</a:t>
            </a:r>
            <a:r>
              <a:rPr lang="en-US" sz="1600" dirty="0">
                <a:solidFill>
                  <a:srgbClr val="4C5630"/>
                </a:solidFill>
              </a:rPr>
              <a:t> </a:t>
            </a:r>
            <a:r>
              <a:rPr lang="en-US" sz="1600" dirty="0" err="1">
                <a:solidFill>
                  <a:srgbClr val="4C5630"/>
                </a:solidFill>
              </a:rPr>
              <a:t>מועדון</a:t>
            </a:r>
            <a:r>
              <a:rPr lang="en-US" sz="1600" dirty="0">
                <a:solidFill>
                  <a:srgbClr val="4C5630"/>
                </a:solidFill>
              </a:rPr>
              <a:t> </a:t>
            </a:r>
            <a:r>
              <a:rPr lang="en-US" sz="1600" dirty="0" err="1">
                <a:solidFill>
                  <a:srgbClr val="4C5630"/>
                </a:solidFill>
              </a:rPr>
              <a:t>ותיקים</a:t>
            </a:r>
            <a:r>
              <a:rPr lang="en-US" sz="1600" dirty="0">
                <a:solidFill>
                  <a:srgbClr val="4C5630"/>
                </a:solidFill>
              </a:rPr>
              <a:t> </a:t>
            </a:r>
            <a:r>
              <a:rPr lang="en-US" sz="1600" dirty="0" err="1">
                <a:solidFill>
                  <a:srgbClr val="4C5630"/>
                </a:solidFill>
              </a:rPr>
              <a:t>קבוע</a:t>
            </a:r>
            <a:r>
              <a:rPr lang="en-US" sz="1600" dirty="0">
                <a:solidFill>
                  <a:srgbClr val="4C5630"/>
                </a:solidFill>
              </a:rPr>
              <a:t>, </a:t>
            </a:r>
            <a:r>
              <a:rPr lang="en-US" sz="1600" dirty="0" err="1">
                <a:solidFill>
                  <a:srgbClr val="4C5630"/>
                </a:solidFill>
              </a:rPr>
              <a:t>נגיש</a:t>
            </a:r>
            <a:r>
              <a:rPr lang="en-US" sz="1600" dirty="0">
                <a:solidFill>
                  <a:srgbClr val="4C5630"/>
                </a:solidFill>
              </a:rPr>
              <a:t> </a:t>
            </a:r>
            <a:r>
              <a:rPr lang="en-US" sz="1600" dirty="0" err="1">
                <a:solidFill>
                  <a:srgbClr val="4C5630"/>
                </a:solidFill>
              </a:rPr>
              <a:t>ומש</a:t>
            </a:r>
            <a:r>
              <a:rPr lang="he-IL" sz="1600" dirty="0">
                <a:solidFill>
                  <a:srgbClr val="4C5630"/>
                </a:solidFill>
              </a:rPr>
              <a:t>ו</a:t>
            </a:r>
            <a:r>
              <a:rPr lang="en-US" sz="1600" dirty="0" err="1">
                <a:solidFill>
                  <a:srgbClr val="4C5630"/>
                </a:solidFill>
              </a:rPr>
              <a:t>תף</a:t>
            </a:r>
            <a:r>
              <a:rPr lang="en-US" sz="1600" dirty="0">
                <a:solidFill>
                  <a:srgbClr val="4C5630"/>
                </a:solidFill>
              </a:rPr>
              <a:t>, שיחזק שייכות, יפחית בדידות, יעודד פעילות ובריאות, וישלב את הוותיקים כשותפים פעילים בחיי הקהילה.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9528048" y="3203762"/>
            <a:ext cx="2011680" cy="1325880"/>
          </a:xfrm>
          <a:prstGeom prst="roundRect">
            <a:avLst>
              <a:gd name="adj" fmla="val 6207"/>
            </a:avLst>
          </a:prstGeom>
          <a:solidFill>
            <a:srgbClr val="E3E8D5"/>
          </a:solidFill>
          <a:ln w="12700">
            <a:solidFill>
              <a:srgbClr val="E8DDD0"/>
            </a:solidFill>
            <a:prstDash val="solid"/>
          </a:ln>
          <a:effectLst>
            <a:outerShdw blurRad="19050" dist="50800" dir="2700000" algn="bl" rotWithShape="0">
              <a:srgbClr val="D7C8B4">
                <a:alpha val="1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9" name="Text 16"/>
          <p:cNvSpPr/>
          <p:nvPr/>
        </p:nvSpPr>
        <p:spPr>
          <a:xfrm>
            <a:off x="9689907" y="3293441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4C5630"/>
                </a:solidFill>
              </a:rPr>
              <a:t>שייכות</a:t>
            </a:r>
            <a:endParaRPr lang="en-US" dirty="0"/>
          </a:p>
        </p:txBody>
      </p:sp>
      <p:sp>
        <p:nvSpPr>
          <p:cNvPr id="20" name="Shape 17"/>
          <p:cNvSpPr/>
          <p:nvPr/>
        </p:nvSpPr>
        <p:spPr>
          <a:xfrm>
            <a:off x="9756648" y="3733551"/>
            <a:ext cx="155448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1" name="Text 18"/>
          <p:cNvSpPr/>
          <p:nvPr/>
        </p:nvSpPr>
        <p:spPr>
          <a:xfrm>
            <a:off x="9689907" y="3733551"/>
            <a:ext cx="168249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2F3126"/>
                </a:solidFill>
              </a:rPr>
              <a:t>חיבור הוותיקים לחיי היישוב.</a:t>
            </a:r>
            <a:endParaRPr lang="en-US" sz="1400" dirty="0"/>
          </a:p>
        </p:txBody>
      </p:sp>
      <p:sp>
        <p:nvSpPr>
          <p:cNvPr id="22" name="Shape 19"/>
          <p:cNvSpPr/>
          <p:nvPr/>
        </p:nvSpPr>
        <p:spPr>
          <a:xfrm>
            <a:off x="7274570" y="3174834"/>
            <a:ext cx="2011680" cy="1325880"/>
          </a:xfrm>
          <a:prstGeom prst="roundRect">
            <a:avLst>
              <a:gd name="adj" fmla="val 6207"/>
            </a:avLst>
          </a:prstGeom>
          <a:solidFill>
            <a:srgbClr val="FFFDF8"/>
          </a:solidFill>
          <a:ln w="12700">
            <a:solidFill>
              <a:srgbClr val="E8DDD0"/>
            </a:solidFill>
            <a:prstDash val="solid"/>
          </a:ln>
          <a:effectLst>
            <a:outerShdw blurRad="19050" dist="50800" dir="2700000" algn="bl" rotWithShape="0">
              <a:srgbClr val="D7C8B4">
                <a:alpha val="1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3" name="Text 20"/>
          <p:cNvSpPr/>
          <p:nvPr/>
        </p:nvSpPr>
        <p:spPr>
          <a:xfrm>
            <a:off x="7274571" y="3284749"/>
            <a:ext cx="2011679" cy="2468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sz="1600" b="1" dirty="0">
                <a:solidFill>
                  <a:srgbClr val="4C5630"/>
                </a:solidFill>
              </a:rPr>
              <a:t>מסגרת</a:t>
            </a:r>
            <a:r>
              <a:rPr lang="en-US" b="1" dirty="0">
                <a:solidFill>
                  <a:srgbClr val="4C5630"/>
                </a:solidFill>
              </a:rPr>
              <a:t> קבועה</a:t>
            </a:r>
            <a:endParaRPr lang="en-US" dirty="0"/>
          </a:p>
        </p:txBody>
      </p:sp>
      <p:sp>
        <p:nvSpPr>
          <p:cNvPr id="24" name="Shape 21"/>
          <p:cNvSpPr/>
          <p:nvPr/>
        </p:nvSpPr>
        <p:spPr>
          <a:xfrm>
            <a:off x="7505704" y="3733551"/>
            <a:ext cx="155448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5" name="Text 22"/>
          <p:cNvSpPr/>
          <p:nvPr/>
        </p:nvSpPr>
        <p:spPr>
          <a:xfrm>
            <a:off x="7439162" y="3758260"/>
            <a:ext cx="168249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2F3126"/>
                </a:solidFill>
              </a:rPr>
              <a:t>מרחב חברתי תומך ומזמין.</a:t>
            </a:r>
            <a:endParaRPr lang="en-US" sz="1400" dirty="0"/>
          </a:p>
        </p:txBody>
      </p:sp>
      <p:sp>
        <p:nvSpPr>
          <p:cNvPr id="26" name="Shape 23"/>
          <p:cNvSpPr/>
          <p:nvPr/>
        </p:nvSpPr>
        <p:spPr>
          <a:xfrm>
            <a:off x="5014635" y="3162708"/>
            <a:ext cx="2011680" cy="1325880"/>
          </a:xfrm>
          <a:prstGeom prst="roundRect">
            <a:avLst>
              <a:gd name="adj" fmla="val 6207"/>
            </a:avLst>
          </a:prstGeom>
          <a:solidFill>
            <a:srgbClr val="F0DED2"/>
          </a:solidFill>
          <a:ln w="12700">
            <a:solidFill>
              <a:srgbClr val="E8DDD0"/>
            </a:solidFill>
            <a:prstDash val="solid"/>
          </a:ln>
          <a:effectLst>
            <a:outerShdw blurRad="19050" dist="50800" dir="2700000" algn="bl" rotWithShape="0">
              <a:srgbClr val="D7C8B4">
                <a:alpha val="1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7" name="Text 24"/>
          <p:cNvSpPr/>
          <p:nvPr/>
        </p:nvSpPr>
        <p:spPr>
          <a:xfrm>
            <a:off x="5070866" y="3191434"/>
            <a:ext cx="2011680" cy="46035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b="1" dirty="0">
                <a:solidFill>
                  <a:srgbClr val="4C5630"/>
                </a:solidFill>
              </a:rPr>
              <a:t>בריאות </a:t>
            </a:r>
            <a:r>
              <a:rPr lang="en-US" sz="1600" b="1" dirty="0">
                <a:solidFill>
                  <a:srgbClr val="4C5630"/>
                </a:solidFill>
              </a:rPr>
              <a:t>ואקטיביות</a:t>
            </a:r>
            <a:endParaRPr lang="en-US" dirty="0"/>
          </a:p>
        </p:txBody>
      </p:sp>
      <p:sp>
        <p:nvSpPr>
          <p:cNvPr id="28" name="Shape 25"/>
          <p:cNvSpPr/>
          <p:nvPr/>
        </p:nvSpPr>
        <p:spPr>
          <a:xfrm>
            <a:off x="5227320" y="3711261"/>
            <a:ext cx="155448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9" name="Text 26"/>
          <p:cNvSpPr/>
          <p:nvPr/>
        </p:nvSpPr>
        <p:spPr>
          <a:xfrm>
            <a:off x="5073554" y="3746801"/>
            <a:ext cx="1952761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2F3126"/>
                </a:solidFill>
              </a:rPr>
              <a:t>עידוד אורח </a:t>
            </a:r>
            <a:r>
              <a:rPr lang="en-US" sz="1400" dirty="0" err="1">
                <a:solidFill>
                  <a:srgbClr val="2F3126"/>
                </a:solidFill>
              </a:rPr>
              <a:t>חיים</a:t>
            </a:r>
            <a:r>
              <a:rPr lang="en-US" sz="1400" dirty="0">
                <a:solidFill>
                  <a:srgbClr val="2F3126"/>
                </a:solidFill>
              </a:rPr>
              <a:t> </a:t>
            </a:r>
            <a:r>
              <a:rPr lang="en-US" sz="1400" dirty="0" err="1">
                <a:solidFill>
                  <a:srgbClr val="2F3126"/>
                </a:solidFill>
              </a:rPr>
              <a:t>פעיל</a:t>
            </a:r>
            <a:r>
              <a:rPr lang="en-US" sz="1400" dirty="0">
                <a:solidFill>
                  <a:srgbClr val="2F3126"/>
                </a:solidFill>
              </a:rPr>
              <a:t>,</a:t>
            </a:r>
            <a:r>
              <a:rPr lang="he-IL" sz="1400" dirty="0">
                <a:solidFill>
                  <a:srgbClr val="2F3126"/>
                </a:solidFill>
              </a:rPr>
              <a:t> </a:t>
            </a:r>
            <a:r>
              <a:rPr lang="en-US" sz="1400" dirty="0" err="1">
                <a:solidFill>
                  <a:srgbClr val="2F3126"/>
                </a:solidFill>
              </a:rPr>
              <a:t>בריא</a:t>
            </a:r>
            <a:r>
              <a:rPr lang="en-US" sz="1400" dirty="0">
                <a:solidFill>
                  <a:srgbClr val="2F3126"/>
                </a:solidFill>
              </a:rPr>
              <a:t> ומעשיר.</a:t>
            </a:r>
            <a:endParaRPr lang="en-US" sz="1400" dirty="0"/>
          </a:p>
        </p:txBody>
      </p:sp>
      <p:sp>
        <p:nvSpPr>
          <p:cNvPr id="30" name="Shape 27"/>
          <p:cNvSpPr/>
          <p:nvPr/>
        </p:nvSpPr>
        <p:spPr>
          <a:xfrm>
            <a:off x="2667315" y="3174834"/>
            <a:ext cx="2011680" cy="1325880"/>
          </a:xfrm>
          <a:prstGeom prst="roundRect">
            <a:avLst>
              <a:gd name="adj" fmla="val 6207"/>
            </a:avLst>
          </a:prstGeom>
          <a:solidFill>
            <a:srgbClr val="FFFDF8"/>
          </a:solidFill>
          <a:ln w="12700">
            <a:solidFill>
              <a:srgbClr val="E8DDD0"/>
            </a:solidFill>
            <a:prstDash val="solid"/>
          </a:ln>
          <a:effectLst>
            <a:outerShdw blurRad="19050" dist="50800" dir="2700000" algn="bl" rotWithShape="0">
              <a:srgbClr val="D7C8B4">
                <a:alpha val="1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1" name="Text 28"/>
          <p:cNvSpPr/>
          <p:nvPr/>
        </p:nvSpPr>
        <p:spPr>
          <a:xfrm>
            <a:off x="2696774" y="3191636"/>
            <a:ext cx="2069605" cy="5196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sz="1600" b="1" dirty="0">
                <a:solidFill>
                  <a:srgbClr val="4C5630"/>
                </a:solidFill>
              </a:rPr>
              <a:t>שותפות</a:t>
            </a:r>
            <a:r>
              <a:rPr lang="en-US" b="1" dirty="0">
                <a:solidFill>
                  <a:srgbClr val="4C5630"/>
                </a:solidFill>
              </a:rPr>
              <a:t> והובלה</a:t>
            </a:r>
            <a:endParaRPr lang="en-US" dirty="0"/>
          </a:p>
        </p:txBody>
      </p:sp>
      <p:sp>
        <p:nvSpPr>
          <p:cNvPr id="32" name="Shape 29"/>
          <p:cNvSpPr/>
          <p:nvPr/>
        </p:nvSpPr>
        <p:spPr>
          <a:xfrm>
            <a:off x="2895915" y="3716196"/>
            <a:ext cx="155448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3" name="Text 30"/>
          <p:cNvSpPr/>
          <p:nvPr/>
        </p:nvSpPr>
        <p:spPr>
          <a:xfrm>
            <a:off x="2872868" y="3752033"/>
            <a:ext cx="168249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>
                <a:solidFill>
                  <a:srgbClr val="2F3126"/>
                </a:solidFill>
              </a:rPr>
              <a:t>ותיקים בתכנון ובהובלת תכנים.</a:t>
            </a:r>
            <a:endParaRPr lang="en-US" sz="1400" dirty="0"/>
          </a:p>
        </p:txBody>
      </p:sp>
      <p:sp>
        <p:nvSpPr>
          <p:cNvPr id="34" name="Shape 31"/>
          <p:cNvSpPr/>
          <p:nvPr/>
        </p:nvSpPr>
        <p:spPr>
          <a:xfrm>
            <a:off x="619720" y="3212913"/>
            <a:ext cx="1828800" cy="1325880"/>
          </a:xfrm>
          <a:prstGeom prst="roundRect">
            <a:avLst>
              <a:gd name="adj" fmla="val 6207"/>
            </a:avLst>
          </a:prstGeom>
          <a:solidFill>
            <a:srgbClr val="E3E8D5"/>
          </a:solidFill>
          <a:ln w="12700">
            <a:solidFill>
              <a:srgbClr val="E8DDD0"/>
            </a:solidFill>
            <a:prstDash val="solid"/>
          </a:ln>
          <a:effectLst>
            <a:outerShdw blurRad="19050" dist="50800" dir="2700000" algn="bl" rotWithShape="0">
              <a:srgbClr val="D7C8B4">
                <a:alpha val="1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5" name="Text 32"/>
          <p:cNvSpPr/>
          <p:nvPr/>
        </p:nvSpPr>
        <p:spPr>
          <a:xfrm>
            <a:off x="792795" y="3354932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sz="1600" b="1" dirty="0">
                <a:solidFill>
                  <a:srgbClr val="4C5630"/>
                </a:solidFill>
              </a:rPr>
              <a:t>קשר</a:t>
            </a:r>
            <a:r>
              <a:rPr lang="en-US" b="1" dirty="0">
                <a:solidFill>
                  <a:srgbClr val="4C5630"/>
                </a:solidFill>
              </a:rPr>
              <a:t> בין־דורי</a:t>
            </a:r>
            <a:endParaRPr lang="en-US" dirty="0"/>
          </a:p>
        </p:txBody>
      </p:sp>
      <p:sp>
        <p:nvSpPr>
          <p:cNvPr id="36" name="Shape 33"/>
          <p:cNvSpPr/>
          <p:nvPr/>
        </p:nvSpPr>
        <p:spPr>
          <a:xfrm>
            <a:off x="884235" y="3711261"/>
            <a:ext cx="137160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7" name="Text 34"/>
          <p:cNvSpPr/>
          <p:nvPr/>
        </p:nvSpPr>
        <p:spPr>
          <a:xfrm>
            <a:off x="820227" y="3757641"/>
            <a:ext cx="14996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 rtl="1">
              <a:buNone/>
            </a:pPr>
            <a:r>
              <a:rPr lang="en-US" sz="1400" dirty="0" err="1">
                <a:solidFill>
                  <a:srgbClr val="2F3126"/>
                </a:solidFill>
              </a:rPr>
              <a:t>חיבור</a:t>
            </a:r>
            <a:r>
              <a:rPr lang="en-US" sz="1400" dirty="0">
                <a:solidFill>
                  <a:srgbClr val="2F3126"/>
                </a:solidFill>
              </a:rPr>
              <a:t> </a:t>
            </a:r>
            <a:r>
              <a:rPr lang="en-US" sz="1400" dirty="0" err="1">
                <a:solidFill>
                  <a:srgbClr val="2F3126"/>
                </a:solidFill>
              </a:rPr>
              <a:t>ילדי</a:t>
            </a:r>
            <a:r>
              <a:rPr lang="he-IL" sz="1400" dirty="0">
                <a:solidFill>
                  <a:srgbClr val="2F3126"/>
                </a:solidFill>
              </a:rPr>
              <a:t>ם,</a:t>
            </a:r>
            <a:r>
              <a:rPr lang="en-US" sz="1400" dirty="0">
                <a:solidFill>
                  <a:srgbClr val="2F3126"/>
                </a:solidFill>
              </a:rPr>
              <a:t> </a:t>
            </a:r>
            <a:r>
              <a:rPr lang="en-US" sz="1400" dirty="0" err="1">
                <a:solidFill>
                  <a:srgbClr val="2F3126"/>
                </a:solidFill>
              </a:rPr>
              <a:t>נוער</a:t>
            </a:r>
            <a:r>
              <a:rPr lang="en-US" sz="1400" dirty="0">
                <a:solidFill>
                  <a:srgbClr val="2F3126"/>
                </a:solidFill>
              </a:rPr>
              <a:t> ומשפחות.</a:t>
            </a:r>
            <a:endParaRPr lang="en-US" sz="1400" dirty="0"/>
          </a:p>
        </p:txBody>
      </p:sp>
      <p:sp>
        <p:nvSpPr>
          <p:cNvPr id="38" name="Shape 35"/>
          <p:cNvSpPr/>
          <p:nvPr/>
        </p:nvSpPr>
        <p:spPr>
          <a:xfrm>
            <a:off x="929640" y="5452070"/>
            <a:ext cx="10149840" cy="502920"/>
          </a:xfrm>
          <a:prstGeom prst="roundRect">
            <a:avLst>
              <a:gd name="adj" fmla="val 14545"/>
            </a:avLst>
          </a:prstGeom>
          <a:solidFill>
            <a:srgbClr val="6B7442"/>
          </a:solidFill>
          <a:ln w="12700">
            <a:solidFill>
              <a:srgbClr val="6B7442">
                <a:alpha val="0"/>
              </a:srgbClr>
            </a:solidFill>
            <a:prstDash val="soli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he-IL"/>
          </a:p>
        </p:txBody>
      </p:sp>
      <p:sp>
        <p:nvSpPr>
          <p:cNvPr id="39" name="Text 36"/>
          <p:cNvSpPr/>
          <p:nvPr/>
        </p:nvSpPr>
        <p:spPr>
          <a:xfrm>
            <a:off x="1173795" y="5612090"/>
            <a:ext cx="9738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 rtl="1">
              <a:buNone/>
            </a:pPr>
            <a:r>
              <a:rPr lang="en-US" dirty="0">
                <a:solidFill>
                  <a:srgbClr val="FFFFFF"/>
                </a:solidFill>
              </a:rPr>
              <a:t>המדדים להצלחה </a:t>
            </a:r>
            <a:r>
              <a:rPr lang="en-US" dirty="0" err="1">
                <a:solidFill>
                  <a:srgbClr val="FFFFFF"/>
                </a:solidFill>
              </a:rPr>
              <a:t>יוצגו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בהמשך</a:t>
            </a:r>
            <a:r>
              <a:rPr lang="he-IL" dirty="0">
                <a:solidFill>
                  <a:srgbClr val="FFFFFF"/>
                </a:solidFill>
              </a:rPr>
              <a:t> - </a:t>
            </a:r>
            <a:r>
              <a:rPr lang="en-US" dirty="0" err="1">
                <a:solidFill>
                  <a:srgbClr val="FFFFFF"/>
                </a:solidFill>
              </a:rPr>
              <a:t>כאן</a:t>
            </a:r>
            <a:r>
              <a:rPr lang="en-US" dirty="0">
                <a:solidFill>
                  <a:srgbClr val="FFFFFF"/>
                </a:solidFill>
              </a:rPr>
              <a:t> אנו מגדירות את הכיוון והמטרות.</a:t>
            </a:r>
            <a:endParaRPr lang="en-US" dirty="0"/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01B843ED-9168-1256-37A8-79B94500279C}"/>
              </a:ext>
            </a:extLst>
          </p:cNvPr>
          <p:cNvSpPr/>
          <p:nvPr/>
        </p:nvSpPr>
        <p:spPr>
          <a:xfrm>
            <a:off x="579120" y="6455664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1400" dirty="0">
                <a:solidFill>
                  <a:srgbClr val="6B7442"/>
                </a:solidFill>
              </a:rPr>
              <a:t>מועדון </a:t>
            </a:r>
            <a:r>
              <a:rPr lang="en-US" sz="1400" dirty="0" err="1">
                <a:solidFill>
                  <a:srgbClr val="6B7442"/>
                </a:solidFill>
              </a:rPr>
              <a:t>הוותיקים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ג'רמק</a:t>
            </a:r>
            <a:r>
              <a:rPr lang="en-US" sz="1400" dirty="0">
                <a:solidFill>
                  <a:srgbClr val="6B7442"/>
                </a:solidFill>
              </a:rPr>
              <a:t> 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כפר</a:t>
            </a:r>
            <a:r>
              <a:rPr lang="en-US" sz="1400" dirty="0">
                <a:solidFill>
                  <a:srgbClr val="6B7442"/>
                </a:solidFill>
              </a:rPr>
              <a:t> חושן – ספסופה</a:t>
            </a:r>
            <a:endParaRPr lang="en-US" sz="1400" dirty="0"/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2FCF1B81-722D-1343-DC40-0B3CD36AAE29}"/>
              </a:ext>
            </a:extLst>
          </p:cNvPr>
          <p:cNvSpPr/>
          <p:nvPr/>
        </p:nvSpPr>
        <p:spPr>
          <a:xfrm>
            <a:off x="6172200" y="6473952"/>
            <a:ext cx="5440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400" dirty="0" err="1">
                <a:solidFill>
                  <a:srgbClr val="6B7442"/>
                </a:solidFill>
              </a:rPr>
              <a:t>פרויקט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גמר</a:t>
            </a:r>
            <a:r>
              <a:rPr lang="en-US" sz="1400" dirty="0">
                <a:solidFill>
                  <a:srgbClr val="6B7442"/>
                </a:solidFill>
              </a:rPr>
              <a:t>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קורס</a:t>
            </a:r>
            <a:r>
              <a:rPr lang="en-US" sz="1400" dirty="0">
                <a:solidFill>
                  <a:srgbClr val="6B7442"/>
                </a:solidFill>
              </a:rPr>
              <a:t> מנהיגות ומנהלי קהילה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11539728" y="1188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300" b="1" dirty="0">
                <a:solidFill>
                  <a:srgbClr val="FFFFFF"/>
                </a:solidFill>
              </a:rPr>
              <a:t>7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965960" y="411480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2600" b="1" dirty="0">
                <a:solidFill>
                  <a:srgbClr val="4C5630"/>
                </a:solidFill>
              </a:rPr>
              <a:t>תוכנית פעולה | </a:t>
            </a:r>
            <a:r>
              <a:rPr lang="en-US" sz="2600" b="1" dirty="0" err="1">
                <a:solidFill>
                  <a:srgbClr val="4C5630"/>
                </a:solidFill>
              </a:rPr>
              <a:t>שלב</a:t>
            </a:r>
            <a:r>
              <a:rPr lang="en-US" sz="2600" b="1" dirty="0">
                <a:solidFill>
                  <a:srgbClr val="4C5630"/>
                </a:solidFill>
              </a:rPr>
              <a:t> א׳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965960" y="914400"/>
            <a:ext cx="9326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320" dirty="0">
                <a:solidFill>
                  <a:srgbClr val="B46B4D"/>
                </a:solidFill>
              </a:rPr>
              <a:t>היערכות, מיפוי ובניית תשתית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7178040" y="1253288"/>
            <a:ext cx="4114800" cy="0"/>
          </a:xfrm>
          <a:prstGeom prst="line">
            <a:avLst/>
          </a:prstGeom>
          <a:noFill/>
          <a:ln w="1397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Shape 13"/>
          <p:cNvSpPr/>
          <p:nvPr/>
        </p:nvSpPr>
        <p:spPr>
          <a:xfrm>
            <a:off x="8961120" y="1630790"/>
            <a:ext cx="2423160" cy="2331720"/>
          </a:xfrm>
          <a:prstGeom prst="roundRect">
            <a:avLst>
              <a:gd name="adj" fmla="val 3529"/>
            </a:avLst>
          </a:prstGeom>
          <a:solidFill>
            <a:srgbClr val="FFFDF8"/>
          </a:solidFill>
          <a:ln w="12700">
            <a:solidFill>
              <a:srgbClr val="E8DDD0"/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he-IL" dirty="0"/>
          </a:p>
        </p:txBody>
      </p:sp>
      <p:sp>
        <p:nvSpPr>
          <p:cNvPr id="18" name="Text 15"/>
          <p:cNvSpPr/>
          <p:nvPr/>
        </p:nvSpPr>
        <p:spPr>
          <a:xfrm>
            <a:off x="10865125" y="1716646"/>
            <a:ext cx="398230" cy="5241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116569" y="1929665"/>
            <a:ext cx="16642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 rtl="1">
              <a:buNone/>
            </a:pPr>
            <a:r>
              <a:rPr lang="en-US" b="1" dirty="0">
                <a:solidFill>
                  <a:srgbClr val="4C5630"/>
                </a:solidFill>
              </a:rPr>
              <a:t>אישור והיערכות</a:t>
            </a:r>
            <a:endParaRPr lang="en-US" dirty="0"/>
          </a:p>
        </p:txBody>
      </p:sp>
      <p:sp>
        <p:nvSpPr>
          <p:cNvPr id="20" name="Shape 17"/>
          <p:cNvSpPr/>
          <p:nvPr/>
        </p:nvSpPr>
        <p:spPr>
          <a:xfrm>
            <a:off x="9153144" y="2260994"/>
            <a:ext cx="160020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1" name="Text 18"/>
          <p:cNvSpPr/>
          <p:nvPr/>
        </p:nvSpPr>
        <p:spPr>
          <a:xfrm>
            <a:off x="9107424" y="2258568"/>
            <a:ext cx="196596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2F3126"/>
                </a:solidFill>
              </a:rPr>
              <a:t>אישור</a:t>
            </a:r>
            <a:r>
              <a:rPr lang="en-US" sz="1600" dirty="0">
                <a:solidFill>
                  <a:srgbClr val="2F3126"/>
                </a:solidFill>
              </a:rPr>
              <a:t> </a:t>
            </a:r>
            <a:r>
              <a:rPr lang="en-US" sz="1600" dirty="0" err="1">
                <a:solidFill>
                  <a:srgbClr val="2F3126"/>
                </a:solidFill>
              </a:rPr>
              <a:t>עקרוני</a:t>
            </a:r>
            <a:r>
              <a:rPr lang="en-US" sz="1600" dirty="0">
                <a:solidFill>
                  <a:srgbClr val="2F3126"/>
                </a:solidFill>
              </a:rPr>
              <a:t> </a:t>
            </a:r>
            <a:r>
              <a:rPr lang="en-US" sz="1600" dirty="0" err="1">
                <a:solidFill>
                  <a:srgbClr val="2F3126"/>
                </a:solidFill>
              </a:rPr>
              <a:t>מהוועד</a:t>
            </a:r>
            <a:r>
              <a:rPr lang="en-US" sz="1600" dirty="0">
                <a:solidFill>
                  <a:srgbClr val="2F3126"/>
                </a:solidFill>
              </a:rPr>
              <a:t>/ </a:t>
            </a:r>
            <a:r>
              <a:rPr lang="en-US" sz="1600" dirty="0" err="1">
                <a:solidFill>
                  <a:srgbClr val="2F3126"/>
                </a:solidFill>
              </a:rPr>
              <a:t>המועצה</a:t>
            </a:r>
            <a:r>
              <a:rPr lang="en-US" sz="1600" dirty="0">
                <a:solidFill>
                  <a:srgbClr val="2F3126"/>
                </a:solidFill>
              </a:rPr>
              <a:t>. </a:t>
            </a:r>
            <a:r>
              <a:rPr lang="en-US" sz="1600" dirty="0" err="1">
                <a:solidFill>
                  <a:srgbClr val="2F3126"/>
                </a:solidFill>
              </a:rPr>
              <a:t>בחירת</a:t>
            </a:r>
            <a:r>
              <a:rPr lang="en-US" sz="1600" dirty="0">
                <a:solidFill>
                  <a:srgbClr val="2F3126"/>
                </a:solidFill>
              </a:rPr>
              <a:t> </a:t>
            </a:r>
            <a:r>
              <a:rPr lang="en-US" sz="1600" dirty="0" err="1">
                <a:solidFill>
                  <a:srgbClr val="2F3126"/>
                </a:solidFill>
              </a:rPr>
              <a:t>מקום</a:t>
            </a:r>
            <a:r>
              <a:rPr lang="en-US" sz="1600" dirty="0">
                <a:solidFill>
                  <a:srgbClr val="2F3126"/>
                </a:solidFill>
              </a:rPr>
              <a:t> </a:t>
            </a:r>
            <a:r>
              <a:rPr lang="en-US" sz="1600" dirty="0" err="1">
                <a:solidFill>
                  <a:srgbClr val="2F3126"/>
                </a:solidFill>
              </a:rPr>
              <a:t>לפעילות</a:t>
            </a:r>
            <a:r>
              <a:rPr lang="en-US" sz="1600" dirty="0">
                <a:solidFill>
                  <a:srgbClr val="2F3126"/>
                </a:solidFill>
              </a:rPr>
              <a:t> </a:t>
            </a:r>
            <a:r>
              <a:rPr lang="en-US" sz="1600" dirty="0" err="1">
                <a:solidFill>
                  <a:srgbClr val="2F3126"/>
                </a:solidFill>
              </a:rPr>
              <a:t>והגדרת</a:t>
            </a:r>
            <a:r>
              <a:rPr lang="en-US" sz="1600" dirty="0">
                <a:solidFill>
                  <a:srgbClr val="2F3126"/>
                </a:solidFill>
              </a:rPr>
              <a:t> </a:t>
            </a:r>
            <a:r>
              <a:rPr lang="en-US" sz="1600" dirty="0" err="1">
                <a:solidFill>
                  <a:srgbClr val="2F3126"/>
                </a:solidFill>
              </a:rPr>
              <a:t>גורם</a:t>
            </a:r>
            <a:r>
              <a:rPr lang="en-US" sz="1600" dirty="0">
                <a:solidFill>
                  <a:srgbClr val="2F3126"/>
                </a:solidFill>
              </a:rPr>
              <a:t> </a:t>
            </a:r>
            <a:r>
              <a:rPr lang="en-US" sz="1600" dirty="0" err="1">
                <a:solidFill>
                  <a:srgbClr val="2F3126"/>
                </a:solidFill>
              </a:rPr>
              <a:t>מוביל</a:t>
            </a:r>
            <a:r>
              <a:rPr lang="en-US" sz="1600" dirty="0">
                <a:solidFill>
                  <a:srgbClr val="2F3126"/>
                </a:solidFill>
              </a:rPr>
              <a:t>.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6217920" y="1664208"/>
            <a:ext cx="2423160" cy="2331720"/>
          </a:xfrm>
          <a:prstGeom prst="roundRect">
            <a:avLst>
              <a:gd name="adj" fmla="val 3529"/>
            </a:avLst>
          </a:prstGeom>
          <a:solidFill>
            <a:srgbClr val="E3E8D5"/>
          </a:solidFill>
          <a:ln w="12700">
            <a:solidFill>
              <a:srgbClr val="E8DDD0"/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he-IL" dirty="0"/>
          </a:p>
        </p:txBody>
      </p:sp>
      <p:sp>
        <p:nvSpPr>
          <p:cNvPr id="25" name="Text 22"/>
          <p:cNvSpPr/>
          <p:nvPr/>
        </p:nvSpPr>
        <p:spPr>
          <a:xfrm>
            <a:off x="6345936" y="1920898"/>
            <a:ext cx="16642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 rtl="1">
              <a:buNone/>
            </a:pPr>
            <a:r>
              <a:rPr lang="en-US" b="1" dirty="0">
                <a:solidFill>
                  <a:srgbClr val="4C5630"/>
                </a:solidFill>
              </a:rPr>
              <a:t>מיפוי צרכים</a:t>
            </a:r>
            <a:endParaRPr lang="en-US" dirty="0"/>
          </a:p>
        </p:txBody>
      </p:sp>
      <p:sp>
        <p:nvSpPr>
          <p:cNvPr id="26" name="Shape 23"/>
          <p:cNvSpPr/>
          <p:nvPr/>
        </p:nvSpPr>
        <p:spPr>
          <a:xfrm>
            <a:off x="6573509" y="2254089"/>
            <a:ext cx="1547389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 dirty="0"/>
          </a:p>
        </p:txBody>
      </p:sp>
      <p:sp>
        <p:nvSpPr>
          <p:cNvPr id="27" name="Text 24"/>
          <p:cNvSpPr/>
          <p:nvPr/>
        </p:nvSpPr>
        <p:spPr>
          <a:xfrm>
            <a:off x="6510656" y="2318004"/>
            <a:ext cx="196596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85750" indent="-285750" algn="ctr" rt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F3126"/>
                </a:solidFill>
              </a:rPr>
              <a:t>שאלון קצר, שיחות או מפגשי הקשבה לבדיקת רצונות, חסמים, תחומי עניין וזמני פעילות.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3474720" y="1691640"/>
            <a:ext cx="2423160" cy="2331720"/>
          </a:xfrm>
          <a:prstGeom prst="roundRect">
            <a:avLst>
              <a:gd name="adj" fmla="val 3529"/>
            </a:avLst>
          </a:prstGeom>
          <a:solidFill>
            <a:srgbClr val="F0DED2"/>
          </a:solidFill>
          <a:ln w="12700">
            <a:solidFill>
              <a:srgbClr val="E8DDD0"/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0" name="Text 27"/>
          <p:cNvSpPr/>
          <p:nvPr/>
        </p:nvSpPr>
        <p:spPr>
          <a:xfrm>
            <a:off x="5458968" y="1938528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endParaRPr lang="en-US" sz="1000" dirty="0"/>
          </a:p>
        </p:txBody>
      </p:sp>
      <p:sp>
        <p:nvSpPr>
          <p:cNvPr id="31" name="Text 28"/>
          <p:cNvSpPr/>
          <p:nvPr/>
        </p:nvSpPr>
        <p:spPr>
          <a:xfrm>
            <a:off x="3544824" y="1938528"/>
            <a:ext cx="16642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 rtl="1">
              <a:buNone/>
            </a:pPr>
            <a:r>
              <a:rPr lang="en-US" b="1" dirty="0">
                <a:solidFill>
                  <a:srgbClr val="4C5630"/>
                </a:solidFill>
              </a:rPr>
              <a:t>צוות היגוי</a:t>
            </a:r>
            <a:endParaRPr lang="en-US" dirty="0"/>
          </a:p>
        </p:txBody>
      </p:sp>
      <p:sp>
        <p:nvSpPr>
          <p:cNvPr id="32" name="Shape 29"/>
          <p:cNvSpPr/>
          <p:nvPr/>
        </p:nvSpPr>
        <p:spPr>
          <a:xfrm>
            <a:off x="3639312" y="2258568"/>
            <a:ext cx="192024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3" name="Text 30"/>
          <p:cNvSpPr/>
          <p:nvPr/>
        </p:nvSpPr>
        <p:spPr>
          <a:xfrm>
            <a:off x="3701100" y="2272284"/>
            <a:ext cx="2129724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85750" indent="-285750" algn="ctr" rt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F3126"/>
                </a:solidFill>
              </a:rPr>
              <a:t>שילוב נציגי ותיקים, </a:t>
            </a:r>
            <a:r>
              <a:rPr lang="en-US" sz="1600" dirty="0" err="1">
                <a:solidFill>
                  <a:srgbClr val="2F3126"/>
                </a:solidFill>
              </a:rPr>
              <a:t>ועד</a:t>
            </a:r>
            <a:r>
              <a:rPr lang="en-US" sz="1600" dirty="0">
                <a:solidFill>
                  <a:srgbClr val="2F3126"/>
                </a:solidFill>
              </a:rPr>
              <a:t> </a:t>
            </a:r>
            <a:r>
              <a:rPr lang="en-US" sz="1600" dirty="0" err="1">
                <a:solidFill>
                  <a:srgbClr val="2F3126"/>
                </a:solidFill>
              </a:rPr>
              <a:t>היישוב</a:t>
            </a:r>
            <a:r>
              <a:rPr lang="en-US" sz="1600" dirty="0">
                <a:solidFill>
                  <a:srgbClr val="2F3126"/>
                </a:solidFill>
              </a:rPr>
              <a:t>, </a:t>
            </a:r>
          </a:p>
          <a:p>
            <a:pPr algn="ctr" rtl="1"/>
            <a:r>
              <a:rPr lang="en-US" sz="1600" dirty="0">
                <a:solidFill>
                  <a:srgbClr val="2F3126"/>
                </a:solidFill>
              </a:rPr>
              <a:t>     רווחה / </a:t>
            </a:r>
            <a:r>
              <a:rPr lang="en-US" sz="1600" dirty="0" err="1">
                <a:solidFill>
                  <a:srgbClr val="2F3126"/>
                </a:solidFill>
              </a:rPr>
              <a:t>מתנ״ס</a:t>
            </a:r>
            <a:r>
              <a:rPr lang="en-US" sz="1600" dirty="0">
                <a:solidFill>
                  <a:srgbClr val="2F3126"/>
                </a:solidFill>
              </a:rPr>
              <a:t> </a:t>
            </a:r>
            <a:r>
              <a:rPr lang="en-US" sz="1600" dirty="0" err="1">
                <a:solidFill>
                  <a:srgbClr val="2F3126"/>
                </a:solidFill>
              </a:rPr>
              <a:t>ושותפים</a:t>
            </a:r>
            <a:r>
              <a:rPr lang="en-US" sz="1600" dirty="0">
                <a:solidFill>
                  <a:srgbClr val="2F3126"/>
                </a:solidFill>
              </a:rPr>
              <a:t> קהילתיים.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731520" y="1691640"/>
            <a:ext cx="2423160" cy="2331720"/>
          </a:xfrm>
          <a:prstGeom prst="roundRect">
            <a:avLst>
              <a:gd name="adj" fmla="val 3529"/>
            </a:avLst>
          </a:prstGeom>
          <a:solidFill>
            <a:srgbClr val="FFFDF8"/>
          </a:solidFill>
          <a:ln w="12700">
            <a:solidFill>
              <a:srgbClr val="E8DDD0"/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5" name="Shape 32"/>
          <p:cNvSpPr/>
          <p:nvPr/>
        </p:nvSpPr>
        <p:spPr>
          <a:xfrm>
            <a:off x="2633472" y="1837944"/>
            <a:ext cx="384048" cy="384048"/>
          </a:xfrm>
          <a:prstGeom prst="ellipse">
            <a:avLst/>
          </a:prstGeom>
          <a:solidFill>
            <a:srgbClr val="B46B4D"/>
          </a:solidFill>
          <a:ln w="12700">
            <a:solidFill>
              <a:srgbClr val="B46B4D">
                <a:alpha val="0"/>
              </a:srgbClr>
            </a:solidFill>
            <a:prstDash val="soli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4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37" name="Text 34"/>
          <p:cNvSpPr/>
          <p:nvPr/>
        </p:nvSpPr>
        <p:spPr>
          <a:xfrm>
            <a:off x="786384" y="1920898"/>
            <a:ext cx="1792224" cy="19202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 rtl="1">
              <a:buNone/>
            </a:pPr>
            <a:r>
              <a:rPr lang="en-US" b="1" dirty="0">
                <a:solidFill>
                  <a:srgbClr val="4C5630"/>
                </a:solidFill>
              </a:rPr>
              <a:t>תוכנית ראשונית</a:t>
            </a:r>
            <a:endParaRPr lang="en-US" dirty="0"/>
          </a:p>
        </p:txBody>
      </p:sp>
      <p:sp>
        <p:nvSpPr>
          <p:cNvPr id="38" name="Shape 35"/>
          <p:cNvSpPr/>
          <p:nvPr/>
        </p:nvSpPr>
        <p:spPr>
          <a:xfrm>
            <a:off x="923544" y="2288986"/>
            <a:ext cx="192024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9" name="Text 36"/>
          <p:cNvSpPr/>
          <p:nvPr/>
        </p:nvSpPr>
        <p:spPr>
          <a:xfrm>
            <a:off x="860683" y="2350420"/>
            <a:ext cx="22286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85750" indent="-285750" algn="ctr" rt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F3126"/>
                </a:solidFill>
              </a:rPr>
              <a:t>גיבוש תכנים ראשוניים על בסיס המיפוי: חברה, </a:t>
            </a:r>
            <a:r>
              <a:rPr lang="en-US" sz="1600" dirty="0" err="1">
                <a:solidFill>
                  <a:srgbClr val="2F3126"/>
                </a:solidFill>
              </a:rPr>
              <a:t>בריאות</a:t>
            </a:r>
            <a:r>
              <a:rPr lang="he-IL" sz="1600" dirty="0">
                <a:solidFill>
                  <a:srgbClr val="2F3126"/>
                </a:solidFill>
              </a:rPr>
              <a:t>,</a:t>
            </a:r>
            <a:r>
              <a:rPr lang="en-US" sz="1600" dirty="0">
                <a:solidFill>
                  <a:srgbClr val="2F3126"/>
                </a:solidFill>
              </a:rPr>
              <a:t> העשרה ובין־דוריות.</a:t>
            </a:r>
            <a:endParaRPr lang="en-US" sz="1600" dirty="0"/>
          </a:p>
        </p:txBody>
      </p:sp>
      <p:sp>
        <p:nvSpPr>
          <p:cNvPr id="40" name="Shape 37"/>
          <p:cNvSpPr/>
          <p:nvPr/>
        </p:nvSpPr>
        <p:spPr>
          <a:xfrm rot="10800000">
            <a:off x="8665071" y="2648932"/>
            <a:ext cx="246134" cy="286292"/>
          </a:xfrm>
          <a:prstGeom prst="chevron">
            <a:avLst/>
          </a:prstGeom>
          <a:solidFill>
            <a:srgbClr val="B46B4D"/>
          </a:solidFill>
          <a:ln w="12700">
            <a:solidFill>
              <a:srgbClr val="B46B4D">
                <a:alpha val="0"/>
              </a:srgbClr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41" name="Shape 38"/>
          <p:cNvSpPr/>
          <p:nvPr/>
        </p:nvSpPr>
        <p:spPr>
          <a:xfrm rot="10800000">
            <a:off x="5930580" y="2642616"/>
            <a:ext cx="256032" cy="292608"/>
          </a:xfrm>
          <a:prstGeom prst="chevron">
            <a:avLst/>
          </a:prstGeom>
          <a:solidFill>
            <a:srgbClr val="B46B4D"/>
          </a:solidFill>
          <a:ln w="12700">
            <a:solidFill>
              <a:srgbClr val="B46B4D">
                <a:alpha val="0"/>
              </a:srgbClr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42" name="Shape 39"/>
          <p:cNvSpPr/>
          <p:nvPr/>
        </p:nvSpPr>
        <p:spPr>
          <a:xfrm rot="10800000">
            <a:off x="3156360" y="2642616"/>
            <a:ext cx="256032" cy="292608"/>
          </a:xfrm>
          <a:prstGeom prst="chevron">
            <a:avLst/>
          </a:prstGeom>
          <a:solidFill>
            <a:srgbClr val="B46B4D"/>
          </a:solidFill>
          <a:ln w="12700">
            <a:solidFill>
              <a:srgbClr val="B46B4D">
                <a:alpha val="0"/>
              </a:srgbClr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43" name="Shape 40"/>
          <p:cNvSpPr/>
          <p:nvPr/>
        </p:nvSpPr>
        <p:spPr>
          <a:xfrm>
            <a:off x="960120" y="5074920"/>
            <a:ext cx="10149840" cy="502920"/>
          </a:xfrm>
          <a:prstGeom prst="roundRect">
            <a:avLst>
              <a:gd name="adj" fmla="val 14545"/>
            </a:avLst>
          </a:prstGeom>
          <a:solidFill>
            <a:srgbClr val="6B7442"/>
          </a:solidFill>
          <a:ln w="12700">
            <a:solidFill>
              <a:srgbClr val="6B7442">
                <a:alpha val="0"/>
              </a:srgbClr>
            </a:solidFill>
            <a:prstDash val="soli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he-IL" dirty="0"/>
          </a:p>
        </p:txBody>
      </p:sp>
      <p:sp>
        <p:nvSpPr>
          <p:cNvPr id="44" name="Text 41"/>
          <p:cNvSpPr/>
          <p:nvPr/>
        </p:nvSpPr>
        <p:spPr>
          <a:xfrm>
            <a:off x="1170432" y="5008084"/>
            <a:ext cx="9738360" cy="5966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dirty="0">
                <a:solidFill>
                  <a:srgbClr val="FFFFFF"/>
                </a:solidFill>
              </a:rPr>
              <a:t>השלב הראשון הוא </a:t>
            </a:r>
            <a:r>
              <a:rPr lang="en-US" dirty="0" err="1">
                <a:solidFill>
                  <a:srgbClr val="FFFFFF"/>
                </a:solidFill>
              </a:rPr>
              <a:t>הקשבה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he-IL" dirty="0">
                <a:solidFill>
                  <a:srgbClr val="FFFFFF"/>
                </a:solidFill>
              </a:rPr>
              <a:t> - </a:t>
            </a:r>
            <a:r>
              <a:rPr lang="en-US" dirty="0" err="1">
                <a:solidFill>
                  <a:srgbClr val="FFFFFF"/>
                </a:solidFill>
              </a:rPr>
              <a:t>כדי</a:t>
            </a:r>
            <a:r>
              <a:rPr lang="en-US" dirty="0">
                <a:solidFill>
                  <a:srgbClr val="FFFFFF"/>
                </a:solidFill>
              </a:rPr>
              <a:t> שהמועדון יהיה מותאם, רלוונטי ובר־קיימא.</a:t>
            </a:r>
            <a:endParaRPr lang="en-US" dirty="0"/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87E9E781-D4C5-5E5F-CB19-DAEFC25CA303}"/>
              </a:ext>
            </a:extLst>
          </p:cNvPr>
          <p:cNvSpPr/>
          <p:nvPr/>
        </p:nvSpPr>
        <p:spPr>
          <a:xfrm>
            <a:off x="579120" y="6455664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1400" dirty="0">
                <a:solidFill>
                  <a:srgbClr val="6B7442"/>
                </a:solidFill>
              </a:rPr>
              <a:t>מועדון </a:t>
            </a:r>
            <a:r>
              <a:rPr lang="en-US" sz="1400" dirty="0" err="1">
                <a:solidFill>
                  <a:srgbClr val="6B7442"/>
                </a:solidFill>
              </a:rPr>
              <a:t>הוותיקים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ג'רמק</a:t>
            </a:r>
            <a:r>
              <a:rPr lang="en-US" sz="1400" dirty="0">
                <a:solidFill>
                  <a:srgbClr val="6B7442"/>
                </a:solidFill>
              </a:rPr>
              <a:t> 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כפר</a:t>
            </a:r>
            <a:r>
              <a:rPr lang="en-US" sz="1400" dirty="0">
                <a:solidFill>
                  <a:srgbClr val="6B7442"/>
                </a:solidFill>
              </a:rPr>
              <a:t> חושן – ספסופה</a:t>
            </a:r>
            <a:endParaRPr lang="en-US" sz="1400" dirty="0"/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8934C0AC-C989-CF15-9C84-B52A4EC93D3D}"/>
              </a:ext>
            </a:extLst>
          </p:cNvPr>
          <p:cNvSpPr/>
          <p:nvPr/>
        </p:nvSpPr>
        <p:spPr>
          <a:xfrm>
            <a:off x="6172200" y="6473952"/>
            <a:ext cx="5440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400" dirty="0" err="1">
                <a:solidFill>
                  <a:srgbClr val="6B7442"/>
                </a:solidFill>
              </a:rPr>
              <a:t>פרויקט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גמר</a:t>
            </a:r>
            <a:r>
              <a:rPr lang="en-US" sz="1400" dirty="0">
                <a:solidFill>
                  <a:srgbClr val="6B7442"/>
                </a:solidFill>
              </a:rPr>
              <a:t>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קורס</a:t>
            </a:r>
            <a:r>
              <a:rPr lang="en-US" sz="1400" dirty="0">
                <a:solidFill>
                  <a:srgbClr val="6B7442"/>
                </a:solidFill>
              </a:rPr>
              <a:t> מנהיגות ומנהלי קהילה</a:t>
            </a:r>
            <a:endParaRPr lang="en-US" sz="1400" dirty="0"/>
          </a:p>
        </p:txBody>
      </p:sp>
      <p:sp>
        <p:nvSpPr>
          <p:cNvPr id="6" name="Shape 32">
            <a:extLst>
              <a:ext uri="{FF2B5EF4-FFF2-40B4-BE49-F238E27FC236}">
                <a16:creationId xmlns:a16="http://schemas.microsoft.com/office/drawing/2014/main" id="{91C6F886-26D4-2579-E16F-CE2EB14F52B4}"/>
              </a:ext>
            </a:extLst>
          </p:cNvPr>
          <p:cNvSpPr/>
          <p:nvPr/>
        </p:nvSpPr>
        <p:spPr>
          <a:xfrm>
            <a:off x="5446776" y="1837944"/>
            <a:ext cx="384048" cy="387345"/>
          </a:xfrm>
          <a:prstGeom prst="ellipse">
            <a:avLst/>
          </a:prstGeom>
          <a:solidFill>
            <a:srgbClr val="B46B4D"/>
          </a:solidFill>
          <a:ln w="12700">
            <a:solidFill>
              <a:srgbClr val="B46B4D">
                <a:alpha val="0"/>
              </a:srgbClr>
            </a:solidFill>
            <a:prstDash val="soli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3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12" name="Shape 32">
            <a:extLst>
              <a:ext uri="{FF2B5EF4-FFF2-40B4-BE49-F238E27FC236}">
                <a16:creationId xmlns:a16="http://schemas.microsoft.com/office/drawing/2014/main" id="{E7A2DC33-06A4-CC04-DED0-F3C67E955960}"/>
              </a:ext>
            </a:extLst>
          </p:cNvPr>
          <p:cNvSpPr/>
          <p:nvPr/>
        </p:nvSpPr>
        <p:spPr>
          <a:xfrm>
            <a:off x="8189976" y="1837944"/>
            <a:ext cx="384048" cy="384048"/>
          </a:xfrm>
          <a:prstGeom prst="ellipse">
            <a:avLst/>
          </a:prstGeom>
          <a:solidFill>
            <a:srgbClr val="B46B4D"/>
          </a:solidFill>
          <a:ln w="12700">
            <a:solidFill>
              <a:srgbClr val="B46B4D">
                <a:alpha val="0"/>
              </a:srgbClr>
            </a:solidFill>
            <a:prstDash val="soli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13" name="Shape 32">
            <a:extLst>
              <a:ext uri="{FF2B5EF4-FFF2-40B4-BE49-F238E27FC236}">
                <a16:creationId xmlns:a16="http://schemas.microsoft.com/office/drawing/2014/main" id="{FFDB4E73-4E1F-217B-13D4-49EAB659A0C1}"/>
              </a:ext>
            </a:extLst>
          </p:cNvPr>
          <p:cNvSpPr/>
          <p:nvPr/>
        </p:nvSpPr>
        <p:spPr>
          <a:xfrm>
            <a:off x="10884492" y="1801368"/>
            <a:ext cx="384048" cy="384048"/>
          </a:xfrm>
          <a:prstGeom prst="ellipse">
            <a:avLst/>
          </a:prstGeom>
          <a:solidFill>
            <a:srgbClr val="B46B4D"/>
          </a:solidFill>
          <a:ln w="12700">
            <a:solidFill>
              <a:srgbClr val="B46B4D">
                <a:alpha val="0"/>
              </a:srgbClr>
            </a:solidFill>
            <a:prstDash val="soli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he-IL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2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11539728" y="11887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300" b="1" dirty="0">
                <a:solidFill>
                  <a:srgbClr val="FFFFFF"/>
                </a:solidFill>
              </a:rPr>
              <a:t>8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965960" y="411480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2600" b="1" dirty="0">
                <a:solidFill>
                  <a:srgbClr val="56654B"/>
                </a:solidFill>
              </a:rPr>
              <a:t>תוכנית פעולה | שלב ב׳</a:t>
            </a:r>
            <a:endParaRPr lang="en-US" sz="2600" dirty="0">
              <a:solidFill>
                <a:srgbClr val="56654B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1965960" y="914400"/>
            <a:ext cx="9326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320" dirty="0">
                <a:solidFill>
                  <a:srgbClr val="B46B4D"/>
                </a:solidFill>
              </a:rPr>
              <a:t>פיילוט, הפעלה והטמעה בשגרה הקהילתית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7178040" y="1298448"/>
            <a:ext cx="4114800" cy="0"/>
          </a:xfrm>
          <a:prstGeom prst="line">
            <a:avLst/>
          </a:prstGeom>
          <a:noFill/>
          <a:ln w="1397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3" name="Text 11"/>
          <p:cNvSpPr/>
          <p:nvPr/>
        </p:nvSpPr>
        <p:spPr>
          <a:xfrm>
            <a:off x="804672" y="475488"/>
            <a:ext cx="9509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r>
              <a:rPr lang="en-US" sz="1000" b="1" dirty="0">
                <a:solidFill>
                  <a:srgbClr val="FFFFFF"/>
                </a:solidFill>
              </a:rPr>
              <a:t>ג'רמיק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8961120" y="1691640"/>
            <a:ext cx="2423160" cy="2331720"/>
          </a:xfrm>
          <a:prstGeom prst="roundRect">
            <a:avLst>
              <a:gd name="adj" fmla="val 3529"/>
            </a:avLst>
          </a:prstGeom>
          <a:solidFill>
            <a:srgbClr val="F0DED2"/>
          </a:solidFill>
          <a:ln w="12700">
            <a:solidFill>
              <a:srgbClr val="E8DDD0"/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9" name="Text 16"/>
          <p:cNvSpPr/>
          <p:nvPr/>
        </p:nvSpPr>
        <p:spPr>
          <a:xfrm>
            <a:off x="9089136" y="1856232"/>
            <a:ext cx="16642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 rtl="1">
              <a:buNone/>
            </a:pPr>
            <a:r>
              <a:rPr lang="en-US" b="1" dirty="0">
                <a:solidFill>
                  <a:srgbClr val="4C5630"/>
                </a:solidFill>
              </a:rPr>
              <a:t>אירוע חשיפה</a:t>
            </a:r>
            <a:endParaRPr lang="en-US" dirty="0"/>
          </a:p>
        </p:txBody>
      </p:sp>
      <p:sp>
        <p:nvSpPr>
          <p:cNvPr id="20" name="Shape 17"/>
          <p:cNvSpPr/>
          <p:nvPr/>
        </p:nvSpPr>
        <p:spPr>
          <a:xfrm>
            <a:off x="9287878" y="2167128"/>
            <a:ext cx="156605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1" name="Text 18"/>
          <p:cNvSpPr/>
          <p:nvPr/>
        </p:nvSpPr>
        <p:spPr>
          <a:xfrm>
            <a:off x="9107424" y="2258568"/>
            <a:ext cx="21305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F3126"/>
                </a:solidFill>
              </a:rPr>
              <a:t>מפגש פתיחה מזמין לוותיקים ולמשפחות, להצגת הרעיון וגיוס משתתפים.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6199632" y="1698451"/>
            <a:ext cx="2423160" cy="2331720"/>
          </a:xfrm>
          <a:prstGeom prst="roundRect">
            <a:avLst>
              <a:gd name="adj" fmla="val 3529"/>
            </a:avLst>
          </a:prstGeom>
          <a:solidFill>
            <a:srgbClr val="FFFDF8"/>
          </a:solidFill>
          <a:ln w="12700">
            <a:solidFill>
              <a:srgbClr val="E8DDD0"/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3" name="Shape 20"/>
          <p:cNvSpPr/>
          <p:nvPr/>
        </p:nvSpPr>
        <p:spPr>
          <a:xfrm>
            <a:off x="8123511" y="1807465"/>
            <a:ext cx="384048" cy="384048"/>
          </a:xfrm>
          <a:prstGeom prst="ellipse">
            <a:avLst/>
          </a:prstGeom>
          <a:solidFill>
            <a:srgbClr val="B46B4D"/>
          </a:solidFill>
          <a:ln w="12700">
            <a:solidFill>
              <a:srgbClr val="B46B4D">
                <a:alpha val="0"/>
              </a:srgbClr>
            </a:solidFill>
            <a:prstDash val="soli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25" name="Text 22"/>
          <p:cNvSpPr/>
          <p:nvPr/>
        </p:nvSpPr>
        <p:spPr>
          <a:xfrm>
            <a:off x="6345936" y="1856232"/>
            <a:ext cx="16642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 rtl="1">
              <a:buNone/>
            </a:pPr>
            <a:r>
              <a:rPr lang="en-US" b="1" dirty="0">
                <a:solidFill>
                  <a:srgbClr val="4C5630"/>
                </a:solidFill>
              </a:rPr>
              <a:t>פיילוט שבועי</a:t>
            </a:r>
            <a:endParaRPr lang="en-US" dirty="0"/>
          </a:p>
        </p:txBody>
      </p:sp>
      <p:sp>
        <p:nvSpPr>
          <p:cNvPr id="26" name="Shape 23"/>
          <p:cNvSpPr/>
          <p:nvPr/>
        </p:nvSpPr>
        <p:spPr>
          <a:xfrm>
            <a:off x="6671481" y="2180844"/>
            <a:ext cx="1351446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7" name="Text 24"/>
          <p:cNvSpPr/>
          <p:nvPr/>
        </p:nvSpPr>
        <p:spPr>
          <a:xfrm>
            <a:off x="6323076" y="2368297"/>
            <a:ext cx="217627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F3126"/>
                </a:solidFill>
              </a:rPr>
              <a:t>הפעלת פעילות קבועה אחת לשבוע בשלב הראשון, בהתאם לצרכים שעלו במיפוי.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3474720" y="1691640"/>
            <a:ext cx="2423160" cy="2331720"/>
          </a:xfrm>
          <a:prstGeom prst="roundRect">
            <a:avLst>
              <a:gd name="adj" fmla="val 3529"/>
            </a:avLst>
          </a:prstGeom>
          <a:solidFill>
            <a:srgbClr val="E3E8D5"/>
          </a:solidFill>
          <a:ln w="12700">
            <a:solidFill>
              <a:srgbClr val="E8DDD0"/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9" name="Shape 26"/>
          <p:cNvSpPr/>
          <p:nvPr/>
        </p:nvSpPr>
        <p:spPr>
          <a:xfrm>
            <a:off x="5349240" y="1837944"/>
            <a:ext cx="384048" cy="384048"/>
          </a:xfrm>
          <a:prstGeom prst="ellipse">
            <a:avLst/>
          </a:prstGeom>
          <a:solidFill>
            <a:srgbClr val="B46B4D"/>
          </a:solidFill>
          <a:ln w="12700">
            <a:solidFill>
              <a:srgbClr val="B46B4D">
                <a:alpha val="0"/>
              </a:srgbClr>
            </a:solidFill>
            <a:prstDash val="soli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7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30" name="Text 27"/>
          <p:cNvSpPr/>
          <p:nvPr/>
        </p:nvSpPr>
        <p:spPr>
          <a:xfrm>
            <a:off x="5458968" y="1938528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endParaRPr lang="en-US" sz="1000" dirty="0"/>
          </a:p>
        </p:txBody>
      </p:sp>
      <p:sp>
        <p:nvSpPr>
          <p:cNvPr id="31" name="Text 28"/>
          <p:cNvSpPr/>
          <p:nvPr/>
        </p:nvSpPr>
        <p:spPr>
          <a:xfrm>
            <a:off x="3602736" y="1856232"/>
            <a:ext cx="16642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 rtl="1">
              <a:buNone/>
            </a:pPr>
            <a:r>
              <a:rPr lang="en-US" b="1" dirty="0">
                <a:solidFill>
                  <a:srgbClr val="4C5630"/>
                </a:solidFill>
              </a:rPr>
              <a:t>ותיקים מובילים</a:t>
            </a:r>
            <a:endParaRPr lang="en-US" dirty="0"/>
          </a:p>
        </p:txBody>
      </p:sp>
      <p:sp>
        <p:nvSpPr>
          <p:cNvPr id="32" name="Shape 29"/>
          <p:cNvSpPr/>
          <p:nvPr/>
        </p:nvSpPr>
        <p:spPr>
          <a:xfrm>
            <a:off x="3747547" y="2167128"/>
            <a:ext cx="1519397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3" name="Text 30"/>
          <p:cNvSpPr/>
          <p:nvPr/>
        </p:nvSpPr>
        <p:spPr>
          <a:xfrm>
            <a:off x="3621024" y="2258568"/>
            <a:ext cx="196596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F3126"/>
                </a:solidFill>
              </a:rPr>
              <a:t>שילוב ותיקים בהובלת תכנים, סיפורים, מיומנויות ופעילות קהילתית.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731520" y="1691640"/>
            <a:ext cx="2423160" cy="2331720"/>
          </a:xfrm>
          <a:prstGeom prst="roundRect">
            <a:avLst>
              <a:gd name="adj" fmla="val 3529"/>
            </a:avLst>
          </a:prstGeom>
          <a:solidFill>
            <a:srgbClr val="FFFDF8"/>
          </a:solidFill>
          <a:ln w="12700">
            <a:solidFill>
              <a:srgbClr val="E8DDD0"/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5" name="Shape 32"/>
          <p:cNvSpPr/>
          <p:nvPr/>
        </p:nvSpPr>
        <p:spPr>
          <a:xfrm>
            <a:off x="2606040" y="1837944"/>
            <a:ext cx="384048" cy="384048"/>
          </a:xfrm>
          <a:prstGeom prst="ellipse">
            <a:avLst/>
          </a:prstGeom>
          <a:solidFill>
            <a:srgbClr val="B46B4D"/>
          </a:solidFill>
          <a:ln w="12700">
            <a:solidFill>
              <a:srgbClr val="B46B4D">
                <a:alpha val="0"/>
              </a:srgbClr>
            </a:solidFill>
            <a:prstDash val="soli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8</a:t>
            </a:r>
            <a:endParaRPr lang="he-IL" dirty="0">
              <a:solidFill>
                <a:schemeClr val="bg1"/>
              </a:solidFill>
            </a:endParaRPr>
          </a:p>
        </p:txBody>
      </p:sp>
      <p:sp>
        <p:nvSpPr>
          <p:cNvPr id="36" name="Text 33"/>
          <p:cNvSpPr/>
          <p:nvPr/>
        </p:nvSpPr>
        <p:spPr>
          <a:xfrm>
            <a:off x="2715768" y="1938528"/>
            <a:ext cx="164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 rtl="1">
              <a:buNone/>
            </a:pPr>
            <a:endParaRPr lang="en-US" sz="1000" dirty="0"/>
          </a:p>
        </p:txBody>
      </p:sp>
      <p:sp>
        <p:nvSpPr>
          <p:cNvPr id="37" name="Text 34"/>
          <p:cNvSpPr/>
          <p:nvPr/>
        </p:nvSpPr>
        <p:spPr>
          <a:xfrm>
            <a:off x="859536" y="1856232"/>
            <a:ext cx="16642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 rtl="1">
              <a:buNone/>
            </a:pPr>
            <a:r>
              <a:rPr lang="en-US" b="1" dirty="0">
                <a:solidFill>
                  <a:srgbClr val="4C5630"/>
                </a:solidFill>
              </a:rPr>
              <a:t>הערכה והמשך</a:t>
            </a:r>
            <a:endParaRPr lang="en-US" dirty="0"/>
          </a:p>
        </p:txBody>
      </p:sp>
      <p:sp>
        <p:nvSpPr>
          <p:cNvPr id="38" name="Shape 35"/>
          <p:cNvSpPr/>
          <p:nvPr/>
        </p:nvSpPr>
        <p:spPr>
          <a:xfrm>
            <a:off x="960120" y="2167128"/>
            <a:ext cx="1645920" cy="0"/>
          </a:xfrm>
          <a:prstGeom prst="line">
            <a:avLst/>
          </a:prstGeom>
          <a:noFill/>
          <a:ln w="12700">
            <a:solidFill>
              <a:srgbClr val="D8C9B7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9" name="Text 36"/>
          <p:cNvSpPr/>
          <p:nvPr/>
        </p:nvSpPr>
        <p:spPr>
          <a:xfrm>
            <a:off x="879215" y="2237463"/>
            <a:ext cx="196596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F3126"/>
                </a:solidFill>
              </a:rPr>
              <a:t>בדיקת השתתפות, שביעות רצון, חסמים והחלטה על מודל שנתי.</a:t>
            </a:r>
            <a:endParaRPr lang="en-US" sz="1600" dirty="0"/>
          </a:p>
        </p:txBody>
      </p:sp>
      <p:sp>
        <p:nvSpPr>
          <p:cNvPr id="40" name="Shape 37"/>
          <p:cNvSpPr/>
          <p:nvPr/>
        </p:nvSpPr>
        <p:spPr>
          <a:xfrm rot="10800000">
            <a:off x="8622792" y="2642616"/>
            <a:ext cx="256032" cy="292608"/>
          </a:xfrm>
          <a:prstGeom prst="chevron">
            <a:avLst/>
          </a:prstGeom>
          <a:solidFill>
            <a:srgbClr val="B46B4D"/>
          </a:solidFill>
          <a:ln w="12700">
            <a:solidFill>
              <a:srgbClr val="B46B4D">
                <a:alpha val="0"/>
              </a:srgbClr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41" name="Shape 38"/>
          <p:cNvSpPr/>
          <p:nvPr/>
        </p:nvSpPr>
        <p:spPr>
          <a:xfrm rot="10649866">
            <a:off x="5889838" y="2648065"/>
            <a:ext cx="256032" cy="292608"/>
          </a:xfrm>
          <a:prstGeom prst="chevron">
            <a:avLst/>
          </a:prstGeom>
          <a:solidFill>
            <a:srgbClr val="B46B4D"/>
          </a:solidFill>
          <a:ln w="12700">
            <a:solidFill>
              <a:srgbClr val="B46B4D">
                <a:alpha val="0"/>
              </a:srgbClr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42" name="Shape 39"/>
          <p:cNvSpPr/>
          <p:nvPr/>
        </p:nvSpPr>
        <p:spPr>
          <a:xfrm rot="10800000">
            <a:off x="3145536" y="2642616"/>
            <a:ext cx="256032" cy="292608"/>
          </a:xfrm>
          <a:prstGeom prst="chevron">
            <a:avLst/>
          </a:prstGeom>
          <a:solidFill>
            <a:srgbClr val="B46B4D"/>
          </a:solidFill>
          <a:ln w="12700">
            <a:solidFill>
              <a:srgbClr val="B46B4D">
                <a:alpha val="0"/>
              </a:srgbClr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43" name="Shape 40"/>
          <p:cNvSpPr/>
          <p:nvPr/>
        </p:nvSpPr>
        <p:spPr>
          <a:xfrm>
            <a:off x="960120" y="5074920"/>
            <a:ext cx="10149840" cy="502920"/>
          </a:xfrm>
          <a:prstGeom prst="roundRect">
            <a:avLst>
              <a:gd name="adj" fmla="val 14545"/>
            </a:avLst>
          </a:prstGeom>
          <a:solidFill>
            <a:srgbClr val="6B7442"/>
          </a:solidFill>
          <a:ln w="12700">
            <a:solidFill>
              <a:srgbClr val="6B7442">
                <a:alpha val="0"/>
              </a:srgbClr>
            </a:solidFill>
            <a:prstDash val="soli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he-IL"/>
          </a:p>
        </p:txBody>
      </p:sp>
      <p:sp>
        <p:nvSpPr>
          <p:cNvPr id="44" name="Text 41"/>
          <p:cNvSpPr/>
          <p:nvPr/>
        </p:nvSpPr>
        <p:spPr>
          <a:xfrm>
            <a:off x="1170432" y="507492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 rtl="1">
              <a:buNone/>
            </a:pPr>
            <a:r>
              <a:rPr lang="en-US" dirty="0">
                <a:solidFill>
                  <a:srgbClr val="FFFFFF"/>
                </a:solidFill>
              </a:rPr>
              <a:t>המטרה אינה אירוע חד־פעמי — אלא בניית שגרה קהילתית מתמשכת.</a:t>
            </a:r>
            <a:endParaRPr lang="en-US" dirty="0"/>
          </a:p>
        </p:txBody>
      </p:sp>
      <p:sp>
        <p:nvSpPr>
          <p:cNvPr id="2" name="Text 2">
            <a:extLst>
              <a:ext uri="{FF2B5EF4-FFF2-40B4-BE49-F238E27FC236}">
                <a16:creationId xmlns:a16="http://schemas.microsoft.com/office/drawing/2014/main" id="{54E298EB-DFD9-3143-F241-A9C15F7985FD}"/>
              </a:ext>
            </a:extLst>
          </p:cNvPr>
          <p:cNvSpPr/>
          <p:nvPr/>
        </p:nvSpPr>
        <p:spPr>
          <a:xfrm>
            <a:off x="579120" y="6455664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 rtl="1">
              <a:buNone/>
            </a:pPr>
            <a:r>
              <a:rPr lang="en-US" sz="1400" dirty="0">
                <a:solidFill>
                  <a:srgbClr val="6B7442"/>
                </a:solidFill>
              </a:rPr>
              <a:t>מועדון </a:t>
            </a:r>
            <a:r>
              <a:rPr lang="en-US" sz="1400" dirty="0" err="1">
                <a:solidFill>
                  <a:srgbClr val="6B7442"/>
                </a:solidFill>
              </a:rPr>
              <a:t>הוותיקים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ג'רמק</a:t>
            </a:r>
            <a:r>
              <a:rPr lang="en-US" sz="1400" dirty="0">
                <a:solidFill>
                  <a:srgbClr val="6B7442"/>
                </a:solidFill>
              </a:rPr>
              <a:t> 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כפר</a:t>
            </a:r>
            <a:r>
              <a:rPr lang="en-US" sz="1400" dirty="0">
                <a:solidFill>
                  <a:srgbClr val="6B7442"/>
                </a:solidFill>
              </a:rPr>
              <a:t> חושן – ספסופה</a:t>
            </a:r>
            <a:endParaRPr lang="en-US" sz="1400" dirty="0"/>
          </a:p>
        </p:txBody>
      </p:sp>
      <p:sp>
        <p:nvSpPr>
          <p:cNvPr id="3" name="Text 3">
            <a:extLst>
              <a:ext uri="{FF2B5EF4-FFF2-40B4-BE49-F238E27FC236}">
                <a16:creationId xmlns:a16="http://schemas.microsoft.com/office/drawing/2014/main" id="{A7F5FAD2-BEE3-1B2F-6F2A-5039D074779B}"/>
              </a:ext>
            </a:extLst>
          </p:cNvPr>
          <p:cNvSpPr/>
          <p:nvPr/>
        </p:nvSpPr>
        <p:spPr>
          <a:xfrm>
            <a:off x="6172200" y="6473952"/>
            <a:ext cx="5440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1400" dirty="0" err="1">
                <a:solidFill>
                  <a:srgbClr val="6B7442"/>
                </a:solidFill>
              </a:rPr>
              <a:t>פרויקט</a:t>
            </a:r>
            <a:r>
              <a:rPr lang="en-US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גמר</a:t>
            </a:r>
            <a:r>
              <a:rPr lang="en-US" sz="1400" dirty="0">
                <a:solidFill>
                  <a:srgbClr val="6B7442"/>
                </a:solidFill>
              </a:rPr>
              <a:t>| </a:t>
            </a:r>
            <a:r>
              <a:rPr lang="he-IL" sz="1400" dirty="0">
                <a:solidFill>
                  <a:srgbClr val="6B7442"/>
                </a:solidFill>
              </a:rPr>
              <a:t> </a:t>
            </a:r>
            <a:r>
              <a:rPr lang="en-US" sz="1400" dirty="0" err="1">
                <a:solidFill>
                  <a:srgbClr val="6B7442"/>
                </a:solidFill>
              </a:rPr>
              <a:t>קורס</a:t>
            </a:r>
            <a:r>
              <a:rPr lang="en-US" sz="1400" dirty="0">
                <a:solidFill>
                  <a:srgbClr val="6B7442"/>
                </a:solidFill>
              </a:rPr>
              <a:t> מנהיגות ומנהלי קהילה</a:t>
            </a:r>
            <a:endParaRPr lang="en-US" sz="1400" dirty="0"/>
          </a:p>
        </p:txBody>
      </p:sp>
      <p:sp>
        <p:nvSpPr>
          <p:cNvPr id="14" name="Shape 32">
            <a:extLst>
              <a:ext uri="{FF2B5EF4-FFF2-40B4-BE49-F238E27FC236}">
                <a16:creationId xmlns:a16="http://schemas.microsoft.com/office/drawing/2014/main" id="{7CC4B835-13AD-06BA-270F-82DBC5444B92}"/>
              </a:ext>
            </a:extLst>
          </p:cNvPr>
          <p:cNvSpPr/>
          <p:nvPr/>
        </p:nvSpPr>
        <p:spPr>
          <a:xfrm>
            <a:off x="10853928" y="1796796"/>
            <a:ext cx="384048" cy="384048"/>
          </a:xfrm>
          <a:prstGeom prst="ellipse">
            <a:avLst/>
          </a:prstGeom>
          <a:solidFill>
            <a:srgbClr val="B46B4D"/>
          </a:solidFill>
          <a:ln w="12700">
            <a:solidFill>
              <a:srgbClr val="B46B4D">
                <a:alpha val="0"/>
              </a:srgbClr>
            </a:solidFill>
            <a:prstDash val="soli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5</a:t>
            </a:r>
            <a:endParaRPr lang="he-IL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egoe U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Segoe UI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Segoe U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Segoe UI"/>
        <a:font script="Hebr" typeface="Segoe UI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egoe UI"/>
        <a:font script="Uigh" typeface="Microsoft Uighur"/>
        <a:font script="Geor" typeface="Sylfaen"/>
        <a:font script="Armn" typeface="Segoe UI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61234e14-5b87-4b67-ac19-8feaa8ba8f12}" enabled="0" method="" siteId="{61234e14-5b87-4b67-ac19-8feaa8ba8f1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624</TotalTime>
  <Words>844</Words>
  <Application>Microsoft Office PowerPoint</Application>
  <PresentationFormat>מסך רחב</PresentationFormat>
  <Paragraphs>138</Paragraphs>
  <Slides>14</Slides>
  <Notes>13</Notes>
  <HiddenSlides>2</HiddenSlides>
  <MMClips>0</MMClips>
  <ScaleCrop>false</ScaleCrop>
  <HeadingPairs>
    <vt:vector size="6" baseType="variant">
      <vt:variant>
        <vt:lpstr>גופנים בשימוש</vt:lpstr>
      </vt:variant>
      <vt:variant>
        <vt:i4>2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14</vt:i4>
      </vt:variant>
    </vt:vector>
  </HeadingPairs>
  <TitlesOfParts>
    <vt:vector size="17" baseType="lpstr">
      <vt:lpstr>Arial</vt:lpstr>
      <vt:lpstr>Segoe UI</vt:lpstr>
      <vt:lpstr>Office Theme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ג׳רמיק - מועדון ותיקים בכפר חושן ספסופה</dc:title>
  <dc:subject>מצגת ג׳רמיק - מועדון ותיקים בכפר חושן ספסופה</dc:subject>
  <dc:creator>OpenAI</dc:creator>
  <cp:lastModifiedBy>רונית יפרח ביטון</cp:lastModifiedBy>
  <cp:revision>21</cp:revision>
  <dcterms:created xsi:type="dcterms:W3CDTF">2026-06-15T17:38:09Z</dcterms:created>
  <dcterms:modified xsi:type="dcterms:W3CDTF">2026-06-30T10:32:36Z</dcterms:modified>
</cp:coreProperties>
</file>